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5"/>
  </p:sldMasterIdLst>
  <p:notesMasterIdLst>
    <p:notesMasterId r:id="rId37"/>
  </p:notesMasterIdLst>
  <p:handoutMasterIdLst>
    <p:handoutMasterId r:id="rId38"/>
  </p:handoutMasterIdLst>
  <p:sldIdLst>
    <p:sldId id="365" r:id="rId6"/>
    <p:sldId id="563" r:id="rId7"/>
    <p:sldId id="606" r:id="rId8"/>
    <p:sldId id="557" r:id="rId9"/>
    <p:sldId id="583" r:id="rId10"/>
    <p:sldId id="598" r:id="rId11"/>
    <p:sldId id="260" r:id="rId12"/>
    <p:sldId id="599" r:id="rId13"/>
    <p:sldId id="366" r:id="rId14"/>
    <p:sldId id="607" r:id="rId15"/>
    <p:sldId id="591" r:id="rId16"/>
    <p:sldId id="589" r:id="rId17"/>
    <p:sldId id="593" r:id="rId18"/>
    <p:sldId id="409" r:id="rId19"/>
    <p:sldId id="411" r:id="rId20"/>
    <p:sldId id="594" r:id="rId21"/>
    <p:sldId id="570" r:id="rId22"/>
    <p:sldId id="572" r:id="rId23"/>
    <p:sldId id="590" r:id="rId24"/>
    <p:sldId id="573" r:id="rId25"/>
    <p:sldId id="600" r:id="rId26"/>
    <p:sldId id="602" r:id="rId27"/>
    <p:sldId id="603" r:id="rId28"/>
    <p:sldId id="605" r:id="rId29"/>
    <p:sldId id="608" r:id="rId30"/>
    <p:sldId id="375" r:id="rId31"/>
    <p:sldId id="577" r:id="rId32"/>
    <p:sldId id="578" r:id="rId33"/>
    <p:sldId id="579" r:id="rId34"/>
    <p:sldId id="580" r:id="rId35"/>
    <p:sldId id="581" r:id="rId36"/>
  </p:sldIdLst>
  <p:sldSz cx="12192000" cy="6858000"/>
  <p:notesSz cx="6858000" cy="9144000"/>
  <p:defaultTextStyle>
    <a:defPPr>
      <a:defRPr lang="en-US"/>
    </a:defPPr>
    <a:lvl1pPr marL="0" algn="l" defTabSz="228600" rtl="0" eaLnBrk="1" latinLnBrk="0" hangingPunct="1">
      <a:defRPr sz="900" kern="1200">
        <a:solidFill>
          <a:schemeClr val="tx1"/>
        </a:solidFill>
        <a:latin typeface="+mn-lt"/>
        <a:ea typeface="+mn-ea"/>
        <a:cs typeface="+mn-cs"/>
      </a:defRPr>
    </a:lvl1pPr>
    <a:lvl2pPr marL="228600" algn="l" defTabSz="228600" rtl="0" eaLnBrk="1" latinLnBrk="0" hangingPunct="1">
      <a:defRPr sz="900" kern="1200">
        <a:solidFill>
          <a:schemeClr val="tx1"/>
        </a:solidFill>
        <a:latin typeface="+mn-lt"/>
        <a:ea typeface="+mn-ea"/>
        <a:cs typeface="+mn-cs"/>
      </a:defRPr>
    </a:lvl2pPr>
    <a:lvl3pPr marL="457200" algn="l" defTabSz="228600" rtl="0" eaLnBrk="1" latinLnBrk="0" hangingPunct="1">
      <a:defRPr sz="900" kern="1200">
        <a:solidFill>
          <a:schemeClr val="tx1"/>
        </a:solidFill>
        <a:latin typeface="+mn-lt"/>
        <a:ea typeface="+mn-ea"/>
        <a:cs typeface="+mn-cs"/>
      </a:defRPr>
    </a:lvl3pPr>
    <a:lvl4pPr marL="685800" algn="l" defTabSz="228600" rtl="0" eaLnBrk="1" latinLnBrk="0" hangingPunct="1">
      <a:defRPr sz="900" kern="1200">
        <a:solidFill>
          <a:schemeClr val="tx1"/>
        </a:solidFill>
        <a:latin typeface="+mn-lt"/>
        <a:ea typeface="+mn-ea"/>
        <a:cs typeface="+mn-cs"/>
      </a:defRPr>
    </a:lvl4pPr>
    <a:lvl5pPr marL="914400" algn="l" defTabSz="228600" rtl="0" eaLnBrk="1" latinLnBrk="0" hangingPunct="1">
      <a:defRPr sz="900" kern="1200">
        <a:solidFill>
          <a:schemeClr val="tx1"/>
        </a:solidFill>
        <a:latin typeface="+mn-lt"/>
        <a:ea typeface="+mn-ea"/>
        <a:cs typeface="+mn-cs"/>
      </a:defRPr>
    </a:lvl5pPr>
    <a:lvl6pPr marL="1143000" algn="l" defTabSz="228600" rtl="0" eaLnBrk="1" latinLnBrk="0" hangingPunct="1">
      <a:defRPr sz="900" kern="1200">
        <a:solidFill>
          <a:schemeClr val="tx1"/>
        </a:solidFill>
        <a:latin typeface="+mn-lt"/>
        <a:ea typeface="+mn-ea"/>
        <a:cs typeface="+mn-cs"/>
      </a:defRPr>
    </a:lvl6pPr>
    <a:lvl7pPr marL="1371600" algn="l" defTabSz="228600" rtl="0" eaLnBrk="1" latinLnBrk="0" hangingPunct="1">
      <a:defRPr sz="900" kern="1200">
        <a:solidFill>
          <a:schemeClr val="tx1"/>
        </a:solidFill>
        <a:latin typeface="+mn-lt"/>
        <a:ea typeface="+mn-ea"/>
        <a:cs typeface="+mn-cs"/>
      </a:defRPr>
    </a:lvl7pPr>
    <a:lvl8pPr marL="1600200" algn="l" defTabSz="228600" rtl="0" eaLnBrk="1" latinLnBrk="0" hangingPunct="1">
      <a:defRPr sz="900" kern="1200">
        <a:solidFill>
          <a:schemeClr val="tx1"/>
        </a:solidFill>
        <a:latin typeface="+mn-lt"/>
        <a:ea typeface="+mn-ea"/>
        <a:cs typeface="+mn-cs"/>
      </a:defRPr>
    </a:lvl8pPr>
    <a:lvl9pPr marL="1828800" algn="l" defTabSz="228600" rtl="0" eaLnBrk="1" latinLnBrk="0" hangingPunct="1">
      <a:defRPr sz="9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sse Vines" initials="LV" lastIdx="5" clrIdx="0">
    <p:extLst>
      <p:ext uri="{19B8F6BF-5375-455C-9EA6-DF929625EA0E}">
        <p15:presenceInfo xmlns:p15="http://schemas.microsoft.com/office/powerpoint/2012/main" userId="S-1-5-21-1927809936-1189766144-1318725885-1826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7685"/>
    <a:srgbClr val="2FAEC3"/>
    <a:srgbClr val="6ECCDC"/>
    <a:srgbClr val="2A99AC"/>
    <a:srgbClr val="2A9DB0"/>
    <a:srgbClr val="31B7CD"/>
    <a:srgbClr val="258A9B"/>
    <a:srgbClr val="0D3DC3"/>
    <a:srgbClr val="B4C6FA"/>
    <a:srgbClr val="FB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9C72A8-AEBB-153E-CBC4-89AFD03B6A7D}" v="1855" dt="2024-04-08T07:20:03.003"/>
    <p1510:client id="{7C89D345-0737-D24B-95A7-4C8D5D173302}" v="41" dt="2024-04-08T12:07:00.826"/>
    <p1510:client id="{CF38A30A-2787-D1DF-7DF2-D1A4B1143453}" v="319" dt="2024-04-10T06:32:35.523"/>
    <p1510:client id="{D49172BF-9EAA-A822-B373-440050968D57}" v="33" dt="2024-04-10T06:40:19.0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E144C-5AC1-4A5E-B3FF-B6234213EF06}" type="doc">
      <dgm:prSet loTypeId="urn:microsoft.com/office/officeart/2005/8/layout/cycle8" loCatId="cycle" qsTypeId="urn:microsoft.com/office/officeart/2005/8/quickstyle/simple1" qsCatId="simple" csTypeId="urn:microsoft.com/office/officeart/2005/8/colors/accent3_2" csCatId="accent3" phldr="1"/>
      <dgm:spPr/>
    </dgm:pt>
    <dgm:pt modelId="{F63448D9-F52C-4212-A310-76CC018AD0F2}">
      <dgm:prSet phldrT="[Text]" custT="1"/>
      <dgm:spPr>
        <a:solidFill>
          <a:srgbClr val="207685"/>
        </a:solidFill>
      </dgm:spPr>
      <dgm:t>
        <a:bodyPr/>
        <a:lstStyle/>
        <a:p>
          <a:r>
            <a:rPr lang="de-CH" sz="2000"/>
            <a:t>Quantum </a:t>
          </a:r>
          <a:r>
            <a:rPr lang="de-CH" sz="2000" err="1"/>
            <a:t>commu-nication</a:t>
          </a:r>
          <a:endParaRPr lang="de-CH" sz="2000"/>
        </a:p>
      </dgm:t>
    </dgm:pt>
    <dgm:pt modelId="{DD5C3952-AFEF-40A7-B9CB-78291C6A26EF}" type="parTrans" cxnId="{FF4693F0-CEC5-404F-97CE-EDD53BCE0484}">
      <dgm:prSet/>
      <dgm:spPr/>
      <dgm:t>
        <a:bodyPr/>
        <a:lstStyle/>
        <a:p>
          <a:endParaRPr lang="de-CH"/>
        </a:p>
      </dgm:t>
    </dgm:pt>
    <dgm:pt modelId="{3CE21DCA-94D6-4DBD-BC35-7F2D3D2F612F}" type="sibTrans" cxnId="{FF4693F0-CEC5-404F-97CE-EDD53BCE0484}">
      <dgm:prSet/>
      <dgm:spPr/>
      <dgm:t>
        <a:bodyPr/>
        <a:lstStyle/>
        <a:p>
          <a:endParaRPr lang="de-CH"/>
        </a:p>
      </dgm:t>
    </dgm:pt>
    <dgm:pt modelId="{72FF82CA-CADE-46CC-8A34-D9E243502DE3}">
      <dgm:prSet phldrT="[Text]" custT="1"/>
      <dgm:spPr>
        <a:solidFill>
          <a:srgbClr val="207685"/>
        </a:solidFill>
      </dgm:spPr>
      <dgm:t>
        <a:bodyPr/>
        <a:lstStyle/>
        <a:p>
          <a:r>
            <a:rPr lang="en-US" sz="2000"/>
            <a:t>Quantum computing</a:t>
          </a:r>
          <a:endParaRPr lang="de-CH" sz="1800"/>
        </a:p>
      </dgm:t>
    </dgm:pt>
    <dgm:pt modelId="{100A0929-E342-4A60-AE22-7F221AA7A80E}" type="parTrans" cxnId="{BD0FCECE-43DB-408F-8678-1CBE4618871D}">
      <dgm:prSet/>
      <dgm:spPr/>
      <dgm:t>
        <a:bodyPr/>
        <a:lstStyle/>
        <a:p>
          <a:endParaRPr lang="de-CH"/>
        </a:p>
      </dgm:t>
    </dgm:pt>
    <dgm:pt modelId="{46FA220F-996F-4141-8681-E07E428D334E}" type="sibTrans" cxnId="{BD0FCECE-43DB-408F-8678-1CBE4618871D}">
      <dgm:prSet/>
      <dgm:spPr/>
      <dgm:t>
        <a:bodyPr/>
        <a:lstStyle/>
        <a:p>
          <a:endParaRPr lang="de-CH"/>
        </a:p>
      </dgm:t>
    </dgm:pt>
    <dgm:pt modelId="{6895082E-C7C8-427F-A236-DB1FF57C18FD}">
      <dgm:prSet phldrT="[Text]" custT="1"/>
      <dgm:spPr>
        <a:solidFill>
          <a:srgbClr val="207685"/>
        </a:solidFill>
      </dgm:spPr>
      <dgm:t>
        <a:bodyPr/>
        <a:lstStyle/>
        <a:p>
          <a:r>
            <a:rPr lang="en-US" sz="2000"/>
            <a:t>Quantum sensing</a:t>
          </a:r>
          <a:endParaRPr lang="de-CH" sz="1800"/>
        </a:p>
      </dgm:t>
    </dgm:pt>
    <dgm:pt modelId="{0C63ECE4-280E-4942-B5A8-C7B24ECC2333}" type="parTrans" cxnId="{23A68889-9D62-4DC6-9C37-053710716411}">
      <dgm:prSet/>
      <dgm:spPr/>
      <dgm:t>
        <a:bodyPr/>
        <a:lstStyle/>
        <a:p>
          <a:endParaRPr lang="de-CH"/>
        </a:p>
      </dgm:t>
    </dgm:pt>
    <dgm:pt modelId="{9584C433-0858-4383-8523-47FA0BE0A3A6}" type="sibTrans" cxnId="{23A68889-9D62-4DC6-9C37-053710716411}">
      <dgm:prSet/>
      <dgm:spPr/>
      <dgm:t>
        <a:bodyPr/>
        <a:lstStyle/>
        <a:p>
          <a:endParaRPr lang="de-CH"/>
        </a:p>
      </dgm:t>
    </dgm:pt>
    <dgm:pt modelId="{C4ED889F-23FD-41DA-88F9-AFDDEA03293A}" type="pres">
      <dgm:prSet presAssocID="{889E144C-5AC1-4A5E-B3FF-B6234213EF06}" presName="compositeShape" presStyleCnt="0">
        <dgm:presLayoutVars>
          <dgm:chMax val="7"/>
          <dgm:dir/>
          <dgm:resizeHandles val="exact"/>
        </dgm:presLayoutVars>
      </dgm:prSet>
      <dgm:spPr/>
    </dgm:pt>
    <dgm:pt modelId="{A2498887-5FB2-4D88-A3EA-C3DB3067C495}" type="pres">
      <dgm:prSet presAssocID="{889E144C-5AC1-4A5E-B3FF-B6234213EF06}" presName="wedge1" presStyleLbl="node1" presStyleIdx="0" presStyleCnt="3"/>
      <dgm:spPr/>
    </dgm:pt>
    <dgm:pt modelId="{865278DB-8D81-45F7-B76F-CE54B16B777A}" type="pres">
      <dgm:prSet presAssocID="{889E144C-5AC1-4A5E-B3FF-B6234213EF06}" presName="dummy1a" presStyleCnt="0"/>
      <dgm:spPr/>
    </dgm:pt>
    <dgm:pt modelId="{547C1925-63CE-46F7-8531-A27D91F900C2}" type="pres">
      <dgm:prSet presAssocID="{889E144C-5AC1-4A5E-B3FF-B6234213EF06}" presName="dummy1b" presStyleCnt="0"/>
      <dgm:spPr/>
    </dgm:pt>
    <dgm:pt modelId="{74AC7504-551B-49EA-8490-6CE44EF8F30B}" type="pres">
      <dgm:prSet presAssocID="{889E144C-5AC1-4A5E-B3FF-B6234213EF06}" presName="wedge1Tx" presStyleLbl="node1" presStyleIdx="0" presStyleCnt="3">
        <dgm:presLayoutVars>
          <dgm:chMax val="0"/>
          <dgm:chPref val="0"/>
          <dgm:bulletEnabled val="1"/>
        </dgm:presLayoutVars>
      </dgm:prSet>
      <dgm:spPr/>
    </dgm:pt>
    <dgm:pt modelId="{BFC1F057-4967-4380-AB64-00F549D3CC74}" type="pres">
      <dgm:prSet presAssocID="{889E144C-5AC1-4A5E-B3FF-B6234213EF06}" presName="wedge2" presStyleLbl="node1" presStyleIdx="1" presStyleCnt="3"/>
      <dgm:spPr/>
    </dgm:pt>
    <dgm:pt modelId="{8FBE8DFA-9C6C-4D8F-93E2-33AFD9F58A20}" type="pres">
      <dgm:prSet presAssocID="{889E144C-5AC1-4A5E-B3FF-B6234213EF06}" presName="dummy2a" presStyleCnt="0"/>
      <dgm:spPr/>
    </dgm:pt>
    <dgm:pt modelId="{61A9EDE9-9694-4FC2-B669-8192E401D3A7}" type="pres">
      <dgm:prSet presAssocID="{889E144C-5AC1-4A5E-B3FF-B6234213EF06}" presName="dummy2b" presStyleCnt="0"/>
      <dgm:spPr/>
    </dgm:pt>
    <dgm:pt modelId="{C9DA76C2-A78C-4FA6-AC07-502E89D9296B}" type="pres">
      <dgm:prSet presAssocID="{889E144C-5AC1-4A5E-B3FF-B6234213EF06}" presName="wedge2Tx" presStyleLbl="node1" presStyleIdx="1" presStyleCnt="3">
        <dgm:presLayoutVars>
          <dgm:chMax val="0"/>
          <dgm:chPref val="0"/>
          <dgm:bulletEnabled val="1"/>
        </dgm:presLayoutVars>
      </dgm:prSet>
      <dgm:spPr/>
    </dgm:pt>
    <dgm:pt modelId="{961E0E8A-AB9B-49D6-8A6F-A76086CCF295}" type="pres">
      <dgm:prSet presAssocID="{889E144C-5AC1-4A5E-B3FF-B6234213EF06}" presName="wedge3" presStyleLbl="node1" presStyleIdx="2" presStyleCnt="3"/>
      <dgm:spPr/>
    </dgm:pt>
    <dgm:pt modelId="{D889B840-02B7-4F0B-B06B-AC7CE7E99595}" type="pres">
      <dgm:prSet presAssocID="{889E144C-5AC1-4A5E-B3FF-B6234213EF06}" presName="dummy3a" presStyleCnt="0"/>
      <dgm:spPr/>
    </dgm:pt>
    <dgm:pt modelId="{F061A0C0-D7DA-48E1-96E7-4751D02676DD}" type="pres">
      <dgm:prSet presAssocID="{889E144C-5AC1-4A5E-B3FF-B6234213EF06}" presName="dummy3b" presStyleCnt="0"/>
      <dgm:spPr/>
    </dgm:pt>
    <dgm:pt modelId="{557D7161-34B7-4AB1-AAB6-D32979C2941A}" type="pres">
      <dgm:prSet presAssocID="{889E144C-5AC1-4A5E-B3FF-B6234213EF06}" presName="wedge3Tx" presStyleLbl="node1" presStyleIdx="2" presStyleCnt="3">
        <dgm:presLayoutVars>
          <dgm:chMax val="0"/>
          <dgm:chPref val="0"/>
          <dgm:bulletEnabled val="1"/>
        </dgm:presLayoutVars>
      </dgm:prSet>
      <dgm:spPr/>
    </dgm:pt>
    <dgm:pt modelId="{C96F9012-5DC6-4DFD-A640-DC1DED52425A}" type="pres">
      <dgm:prSet presAssocID="{3CE21DCA-94D6-4DBD-BC35-7F2D3D2F612F}" presName="arrowWedge1" presStyleLbl="fgSibTrans2D1" presStyleIdx="0" presStyleCnt="3"/>
      <dgm:spPr>
        <a:solidFill>
          <a:srgbClr val="2A99AC"/>
        </a:solidFill>
      </dgm:spPr>
    </dgm:pt>
    <dgm:pt modelId="{85F6F245-81EF-404E-9DCC-9B4E657A5DB4}" type="pres">
      <dgm:prSet presAssocID="{46FA220F-996F-4141-8681-E07E428D334E}" presName="arrowWedge2" presStyleLbl="fgSibTrans2D1" presStyleIdx="1" presStyleCnt="3"/>
      <dgm:spPr>
        <a:solidFill>
          <a:srgbClr val="2A99AC"/>
        </a:solidFill>
      </dgm:spPr>
    </dgm:pt>
    <dgm:pt modelId="{BB941850-88C5-4808-8A7C-A132CE0968A5}" type="pres">
      <dgm:prSet presAssocID="{9584C433-0858-4383-8523-47FA0BE0A3A6}" presName="arrowWedge3" presStyleLbl="fgSibTrans2D1" presStyleIdx="2" presStyleCnt="3"/>
      <dgm:spPr>
        <a:solidFill>
          <a:srgbClr val="2A99AC"/>
        </a:solidFill>
      </dgm:spPr>
    </dgm:pt>
  </dgm:ptLst>
  <dgm:cxnLst>
    <dgm:cxn modelId="{E28A5B65-4589-4557-B6D6-7F95DFF28AD0}" type="presOf" srcId="{72FF82CA-CADE-46CC-8A34-D9E243502DE3}" destId="{BFC1F057-4967-4380-AB64-00F549D3CC74}" srcOrd="0" destOrd="0" presId="urn:microsoft.com/office/officeart/2005/8/layout/cycle8"/>
    <dgm:cxn modelId="{23A68889-9D62-4DC6-9C37-053710716411}" srcId="{889E144C-5AC1-4A5E-B3FF-B6234213EF06}" destId="{6895082E-C7C8-427F-A236-DB1FF57C18FD}" srcOrd="2" destOrd="0" parTransId="{0C63ECE4-280E-4942-B5A8-C7B24ECC2333}" sibTransId="{9584C433-0858-4383-8523-47FA0BE0A3A6}"/>
    <dgm:cxn modelId="{A64D8B8B-F5E2-4086-A7B3-F4F9078B8575}" type="presOf" srcId="{F63448D9-F52C-4212-A310-76CC018AD0F2}" destId="{74AC7504-551B-49EA-8490-6CE44EF8F30B}" srcOrd="1" destOrd="0" presId="urn:microsoft.com/office/officeart/2005/8/layout/cycle8"/>
    <dgm:cxn modelId="{89938EAE-2DF9-4927-A73C-C44684D202EF}" type="presOf" srcId="{72FF82CA-CADE-46CC-8A34-D9E243502DE3}" destId="{C9DA76C2-A78C-4FA6-AC07-502E89D9296B}" srcOrd="1" destOrd="0" presId="urn:microsoft.com/office/officeart/2005/8/layout/cycle8"/>
    <dgm:cxn modelId="{D870F6B9-4883-4FBD-9748-DCF480C58858}" type="presOf" srcId="{6895082E-C7C8-427F-A236-DB1FF57C18FD}" destId="{961E0E8A-AB9B-49D6-8A6F-A76086CCF295}" srcOrd="0" destOrd="0" presId="urn:microsoft.com/office/officeart/2005/8/layout/cycle8"/>
    <dgm:cxn modelId="{39912BBE-7BFD-4945-B8A2-42A6AEEDD461}" type="presOf" srcId="{889E144C-5AC1-4A5E-B3FF-B6234213EF06}" destId="{C4ED889F-23FD-41DA-88F9-AFDDEA03293A}" srcOrd="0" destOrd="0" presId="urn:microsoft.com/office/officeart/2005/8/layout/cycle8"/>
    <dgm:cxn modelId="{BD0FCECE-43DB-408F-8678-1CBE4618871D}" srcId="{889E144C-5AC1-4A5E-B3FF-B6234213EF06}" destId="{72FF82CA-CADE-46CC-8A34-D9E243502DE3}" srcOrd="1" destOrd="0" parTransId="{100A0929-E342-4A60-AE22-7F221AA7A80E}" sibTransId="{46FA220F-996F-4141-8681-E07E428D334E}"/>
    <dgm:cxn modelId="{10B979DD-38CC-40FC-AEC9-32A806C25ECF}" type="presOf" srcId="{F63448D9-F52C-4212-A310-76CC018AD0F2}" destId="{A2498887-5FB2-4D88-A3EA-C3DB3067C495}" srcOrd="0" destOrd="0" presId="urn:microsoft.com/office/officeart/2005/8/layout/cycle8"/>
    <dgm:cxn modelId="{FF4693F0-CEC5-404F-97CE-EDD53BCE0484}" srcId="{889E144C-5AC1-4A5E-B3FF-B6234213EF06}" destId="{F63448D9-F52C-4212-A310-76CC018AD0F2}" srcOrd="0" destOrd="0" parTransId="{DD5C3952-AFEF-40A7-B9CB-78291C6A26EF}" sibTransId="{3CE21DCA-94D6-4DBD-BC35-7F2D3D2F612F}"/>
    <dgm:cxn modelId="{D533DBFE-52EB-43C3-8C85-4B88C34A356C}" type="presOf" srcId="{6895082E-C7C8-427F-A236-DB1FF57C18FD}" destId="{557D7161-34B7-4AB1-AAB6-D32979C2941A}" srcOrd="1" destOrd="0" presId="urn:microsoft.com/office/officeart/2005/8/layout/cycle8"/>
    <dgm:cxn modelId="{E3D9E4AD-CA61-4BEB-AEF4-F24A4940EEA3}" type="presParOf" srcId="{C4ED889F-23FD-41DA-88F9-AFDDEA03293A}" destId="{A2498887-5FB2-4D88-A3EA-C3DB3067C495}" srcOrd="0" destOrd="0" presId="urn:microsoft.com/office/officeart/2005/8/layout/cycle8"/>
    <dgm:cxn modelId="{0FAB4C6D-7AB2-4E6C-B564-3E56E5C763DB}" type="presParOf" srcId="{C4ED889F-23FD-41DA-88F9-AFDDEA03293A}" destId="{865278DB-8D81-45F7-B76F-CE54B16B777A}" srcOrd="1" destOrd="0" presId="urn:microsoft.com/office/officeart/2005/8/layout/cycle8"/>
    <dgm:cxn modelId="{0D7975D4-0CDF-4151-9060-3FDBFC0ED752}" type="presParOf" srcId="{C4ED889F-23FD-41DA-88F9-AFDDEA03293A}" destId="{547C1925-63CE-46F7-8531-A27D91F900C2}" srcOrd="2" destOrd="0" presId="urn:microsoft.com/office/officeart/2005/8/layout/cycle8"/>
    <dgm:cxn modelId="{DCF966C8-1104-4352-A6D9-D5D4850C5F47}" type="presParOf" srcId="{C4ED889F-23FD-41DA-88F9-AFDDEA03293A}" destId="{74AC7504-551B-49EA-8490-6CE44EF8F30B}" srcOrd="3" destOrd="0" presId="urn:microsoft.com/office/officeart/2005/8/layout/cycle8"/>
    <dgm:cxn modelId="{00745FB3-BFDC-4F7F-93EF-585CBF5C0035}" type="presParOf" srcId="{C4ED889F-23FD-41DA-88F9-AFDDEA03293A}" destId="{BFC1F057-4967-4380-AB64-00F549D3CC74}" srcOrd="4" destOrd="0" presId="urn:microsoft.com/office/officeart/2005/8/layout/cycle8"/>
    <dgm:cxn modelId="{E21A8CD7-523E-428F-9EB6-750470CBE1EC}" type="presParOf" srcId="{C4ED889F-23FD-41DA-88F9-AFDDEA03293A}" destId="{8FBE8DFA-9C6C-4D8F-93E2-33AFD9F58A20}" srcOrd="5" destOrd="0" presId="urn:microsoft.com/office/officeart/2005/8/layout/cycle8"/>
    <dgm:cxn modelId="{D0FBC929-A6E4-4D36-BB3A-9276252569E9}" type="presParOf" srcId="{C4ED889F-23FD-41DA-88F9-AFDDEA03293A}" destId="{61A9EDE9-9694-4FC2-B669-8192E401D3A7}" srcOrd="6" destOrd="0" presId="urn:microsoft.com/office/officeart/2005/8/layout/cycle8"/>
    <dgm:cxn modelId="{086A0B22-E48B-4F02-B88E-EBC3615BE212}" type="presParOf" srcId="{C4ED889F-23FD-41DA-88F9-AFDDEA03293A}" destId="{C9DA76C2-A78C-4FA6-AC07-502E89D9296B}" srcOrd="7" destOrd="0" presId="urn:microsoft.com/office/officeart/2005/8/layout/cycle8"/>
    <dgm:cxn modelId="{8EB6C515-CE8F-44A9-84AB-456A464DACCA}" type="presParOf" srcId="{C4ED889F-23FD-41DA-88F9-AFDDEA03293A}" destId="{961E0E8A-AB9B-49D6-8A6F-A76086CCF295}" srcOrd="8" destOrd="0" presId="urn:microsoft.com/office/officeart/2005/8/layout/cycle8"/>
    <dgm:cxn modelId="{4281A73D-D23E-46FC-A989-7B43CD9DBAC7}" type="presParOf" srcId="{C4ED889F-23FD-41DA-88F9-AFDDEA03293A}" destId="{D889B840-02B7-4F0B-B06B-AC7CE7E99595}" srcOrd="9" destOrd="0" presId="urn:microsoft.com/office/officeart/2005/8/layout/cycle8"/>
    <dgm:cxn modelId="{B182ED2C-F877-4981-8145-8ACB5C8886EE}" type="presParOf" srcId="{C4ED889F-23FD-41DA-88F9-AFDDEA03293A}" destId="{F061A0C0-D7DA-48E1-96E7-4751D02676DD}" srcOrd="10" destOrd="0" presId="urn:microsoft.com/office/officeart/2005/8/layout/cycle8"/>
    <dgm:cxn modelId="{D8C8D94B-F181-43C5-B7B5-D2B9F9CA18F6}" type="presParOf" srcId="{C4ED889F-23FD-41DA-88F9-AFDDEA03293A}" destId="{557D7161-34B7-4AB1-AAB6-D32979C2941A}" srcOrd="11" destOrd="0" presId="urn:microsoft.com/office/officeart/2005/8/layout/cycle8"/>
    <dgm:cxn modelId="{E7B60912-C4BA-4F4C-8117-A96BD3FCE3D5}" type="presParOf" srcId="{C4ED889F-23FD-41DA-88F9-AFDDEA03293A}" destId="{C96F9012-5DC6-4DFD-A640-DC1DED52425A}" srcOrd="12" destOrd="0" presId="urn:microsoft.com/office/officeart/2005/8/layout/cycle8"/>
    <dgm:cxn modelId="{C3D95F62-E9E6-4C71-98E4-742113ADAFEF}" type="presParOf" srcId="{C4ED889F-23FD-41DA-88F9-AFDDEA03293A}" destId="{85F6F245-81EF-404E-9DCC-9B4E657A5DB4}" srcOrd="13" destOrd="0" presId="urn:microsoft.com/office/officeart/2005/8/layout/cycle8"/>
    <dgm:cxn modelId="{ABBAD2FB-19A4-41BA-B680-7DB7A6156772}" type="presParOf" srcId="{C4ED889F-23FD-41DA-88F9-AFDDEA03293A}" destId="{BB941850-88C5-4808-8A7C-A132CE0968A5}"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498887-5FB2-4D88-A3EA-C3DB3067C495}">
      <dsp:nvSpPr>
        <dsp:cNvPr id="0" name=""/>
        <dsp:cNvSpPr/>
      </dsp:nvSpPr>
      <dsp:spPr>
        <a:xfrm>
          <a:off x="3634128" y="288226"/>
          <a:ext cx="3724767" cy="3724767"/>
        </a:xfrm>
        <a:prstGeom prst="pie">
          <a:avLst>
            <a:gd name="adj1" fmla="val 16200000"/>
            <a:gd name="adj2" fmla="val 1800000"/>
          </a:avLst>
        </a:prstGeom>
        <a:solidFill>
          <a:srgbClr val="2076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de-CH" sz="2000" kern="1200"/>
            <a:t>Quantum </a:t>
          </a:r>
          <a:r>
            <a:rPr lang="de-CH" sz="2000" kern="1200" err="1"/>
            <a:t>commu-nication</a:t>
          </a:r>
          <a:endParaRPr lang="de-CH" sz="2000" kern="1200"/>
        </a:p>
      </dsp:txBody>
      <dsp:txXfrm>
        <a:off x="5597169" y="1077522"/>
        <a:ext cx="1330274" cy="1108561"/>
      </dsp:txXfrm>
    </dsp:sp>
    <dsp:sp modelId="{BFC1F057-4967-4380-AB64-00F549D3CC74}">
      <dsp:nvSpPr>
        <dsp:cNvPr id="0" name=""/>
        <dsp:cNvSpPr/>
      </dsp:nvSpPr>
      <dsp:spPr>
        <a:xfrm>
          <a:off x="3557416" y="421253"/>
          <a:ext cx="3724767" cy="3724767"/>
        </a:xfrm>
        <a:prstGeom prst="pie">
          <a:avLst>
            <a:gd name="adj1" fmla="val 1800000"/>
            <a:gd name="adj2" fmla="val 9000000"/>
          </a:avLst>
        </a:prstGeom>
        <a:solidFill>
          <a:srgbClr val="2076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Quantum computing</a:t>
          </a:r>
          <a:endParaRPr lang="de-CH" sz="1800" kern="1200"/>
        </a:p>
      </dsp:txBody>
      <dsp:txXfrm>
        <a:off x="4444265" y="2837918"/>
        <a:ext cx="1995411" cy="975534"/>
      </dsp:txXfrm>
    </dsp:sp>
    <dsp:sp modelId="{961E0E8A-AB9B-49D6-8A6F-A76086CCF295}">
      <dsp:nvSpPr>
        <dsp:cNvPr id="0" name=""/>
        <dsp:cNvSpPr/>
      </dsp:nvSpPr>
      <dsp:spPr>
        <a:xfrm>
          <a:off x="3480703" y="288226"/>
          <a:ext cx="3724767" cy="3724767"/>
        </a:xfrm>
        <a:prstGeom prst="pie">
          <a:avLst>
            <a:gd name="adj1" fmla="val 9000000"/>
            <a:gd name="adj2" fmla="val 16200000"/>
          </a:avLst>
        </a:prstGeom>
        <a:solidFill>
          <a:srgbClr val="20768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a:t>Quantum sensing</a:t>
          </a:r>
          <a:endParaRPr lang="de-CH" sz="1800" kern="1200"/>
        </a:p>
      </dsp:txBody>
      <dsp:txXfrm>
        <a:off x="3912156" y="1077522"/>
        <a:ext cx="1330274" cy="1108561"/>
      </dsp:txXfrm>
    </dsp:sp>
    <dsp:sp modelId="{C96F9012-5DC6-4DFD-A640-DC1DED52425A}">
      <dsp:nvSpPr>
        <dsp:cNvPr id="0" name=""/>
        <dsp:cNvSpPr/>
      </dsp:nvSpPr>
      <dsp:spPr>
        <a:xfrm>
          <a:off x="3403855" y="57645"/>
          <a:ext cx="4185929" cy="4185929"/>
        </a:xfrm>
        <a:prstGeom prst="circularArrow">
          <a:avLst>
            <a:gd name="adj1" fmla="val 5085"/>
            <a:gd name="adj2" fmla="val 327528"/>
            <a:gd name="adj3" fmla="val 1472472"/>
            <a:gd name="adj4" fmla="val 16199432"/>
            <a:gd name="adj5" fmla="val 5932"/>
          </a:avLst>
        </a:prstGeom>
        <a:solidFill>
          <a:srgbClr val="2A99AC"/>
        </a:solidFill>
        <a:ln>
          <a:noFill/>
        </a:ln>
        <a:effectLst/>
      </dsp:spPr>
      <dsp:style>
        <a:lnRef idx="0">
          <a:scrgbClr r="0" g="0" b="0"/>
        </a:lnRef>
        <a:fillRef idx="1">
          <a:scrgbClr r="0" g="0" b="0"/>
        </a:fillRef>
        <a:effectRef idx="0">
          <a:scrgbClr r="0" g="0" b="0"/>
        </a:effectRef>
        <a:fontRef idx="minor">
          <a:schemeClr val="lt1"/>
        </a:fontRef>
      </dsp:style>
    </dsp:sp>
    <dsp:sp modelId="{85F6F245-81EF-404E-9DCC-9B4E657A5DB4}">
      <dsp:nvSpPr>
        <dsp:cNvPr id="0" name=""/>
        <dsp:cNvSpPr/>
      </dsp:nvSpPr>
      <dsp:spPr>
        <a:xfrm>
          <a:off x="3326835" y="190437"/>
          <a:ext cx="4185929" cy="4185929"/>
        </a:xfrm>
        <a:prstGeom prst="circularArrow">
          <a:avLst>
            <a:gd name="adj1" fmla="val 5085"/>
            <a:gd name="adj2" fmla="val 327528"/>
            <a:gd name="adj3" fmla="val 8671970"/>
            <a:gd name="adj4" fmla="val 1800502"/>
            <a:gd name="adj5" fmla="val 5932"/>
          </a:avLst>
        </a:prstGeom>
        <a:solidFill>
          <a:srgbClr val="2A99AC"/>
        </a:solidFill>
        <a:ln>
          <a:noFill/>
        </a:ln>
        <a:effectLst/>
      </dsp:spPr>
      <dsp:style>
        <a:lnRef idx="0">
          <a:scrgbClr r="0" g="0" b="0"/>
        </a:lnRef>
        <a:fillRef idx="1">
          <a:scrgbClr r="0" g="0" b="0"/>
        </a:fillRef>
        <a:effectRef idx="0">
          <a:scrgbClr r="0" g="0" b="0"/>
        </a:effectRef>
        <a:fontRef idx="minor">
          <a:schemeClr val="lt1"/>
        </a:fontRef>
      </dsp:style>
    </dsp:sp>
    <dsp:sp modelId="{BB941850-88C5-4808-8A7C-A132CE0968A5}">
      <dsp:nvSpPr>
        <dsp:cNvPr id="0" name=""/>
        <dsp:cNvSpPr/>
      </dsp:nvSpPr>
      <dsp:spPr>
        <a:xfrm>
          <a:off x="3249815" y="57645"/>
          <a:ext cx="4185929" cy="4185929"/>
        </a:xfrm>
        <a:prstGeom prst="circularArrow">
          <a:avLst>
            <a:gd name="adj1" fmla="val 5085"/>
            <a:gd name="adj2" fmla="val 327528"/>
            <a:gd name="adj3" fmla="val 15873039"/>
            <a:gd name="adj4" fmla="val 9000000"/>
            <a:gd name="adj5" fmla="val 5932"/>
          </a:avLst>
        </a:prstGeom>
        <a:solidFill>
          <a:srgbClr val="2A99AC"/>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CBB1AE-B262-4787-8C52-A05D0CE6049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873FD16A-3B73-4A4E-801F-F604E6F8DCE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35DD0C3-4885-4BAA-9AA1-C9918694A47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D4A009-C602-41F4-8272-F25F5B05B5AE}" type="slidenum">
              <a:rPr lang="en-US" smtClean="0"/>
              <a:t>‹#›</a:t>
            </a:fld>
            <a:endParaRPr lang="en-US"/>
          </a:p>
        </p:txBody>
      </p:sp>
    </p:spTree>
    <p:extLst>
      <p:ext uri="{BB962C8B-B14F-4D97-AF65-F5344CB8AC3E}">
        <p14:creationId xmlns:p14="http://schemas.microsoft.com/office/powerpoint/2010/main" val="33839229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051F8B-E38A-4262-93D6-EEE8CE2CF8CB}" type="datetimeFigureOut">
              <a:rPr lang="en-US" smtClean="0"/>
              <a:t>4/10/2024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72985F-36CD-4D87-8C89-674A558E8057}" type="slidenum">
              <a:rPr lang="en-US" smtClean="0"/>
              <a:t>‹#›</a:t>
            </a:fld>
            <a:endParaRPr lang="en-US"/>
          </a:p>
        </p:txBody>
      </p:sp>
    </p:spTree>
    <p:extLst>
      <p:ext uri="{BB962C8B-B14F-4D97-AF65-F5344CB8AC3E}">
        <p14:creationId xmlns:p14="http://schemas.microsoft.com/office/powerpoint/2010/main" val="3834291505"/>
      </p:ext>
    </p:extLst>
  </p:cSld>
  <p:clrMap bg1="lt1" tx1="dk1" bg2="lt2" tx2="dk2" accent1="accent1" accent2="accent2" accent3="accent3" accent4="accent4" accent5="accent5" accent6="accent6" hlink="hlink" folHlink="folHlink"/>
  <p:notesStyle>
    <a:lvl1pPr marL="0" algn="l" defTabSz="914263" rtl="0" eaLnBrk="1" latinLnBrk="0" hangingPunct="1">
      <a:defRPr sz="1200" kern="1200">
        <a:solidFill>
          <a:schemeClr val="tx1"/>
        </a:solidFill>
        <a:latin typeface="+mn-lt"/>
        <a:ea typeface="+mn-ea"/>
        <a:cs typeface="+mn-cs"/>
      </a:defRPr>
    </a:lvl1pPr>
    <a:lvl2pPr marL="457132" algn="l" defTabSz="914263" rtl="0" eaLnBrk="1" latinLnBrk="0" hangingPunct="1">
      <a:defRPr sz="1200" kern="1200">
        <a:solidFill>
          <a:schemeClr val="tx1"/>
        </a:solidFill>
        <a:latin typeface="+mn-lt"/>
        <a:ea typeface="+mn-ea"/>
        <a:cs typeface="+mn-cs"/>
      </a:defRPr>
    </a:lvl2pPr>
    <a:lvl3pPr marL="914263" algn="l" defTabSz="914263" rtl="0" eaLnBrk="1" latinLnBrk="0" hangingPunct="1">
      <a:defRPr sz="1200" kern="1200">
        <a:solidFill>
          <a:schemeClr val="tx1"/>
        </a:solidFill>
        <a:latin typeface="+mn-lt"/>
        <a:ea typeface="+mn-ea"/>
        <a:cs typeface="+mn-cs"/>
      </a:defRPr>
    </a:lvl3pPr>
    <a:lvl4pPr marL="1371395" algn="l" defTabSz="914263" rtl="0" eaLnBrk="1" latinLnBrk="0" hangingPunct="1">
      <a:defRPr sz="1200" kern="1200">
        <a:solidFill>
          <a:schemeClr val="tx1"/>
        </a:solidFill>
        <a:latin typeface="+mn-lt"/>
        <a:ea typeface="+mn-ea"/>
        <a:cs typeface="+mn-cs"/>
      </a:defRPr>
    </a:lvl4pPr>
    <a:lvl5pPr marL="1828526" algn="l" defTabSz="914263" rtl="0" eaLnBrk="1" latinLnBrk="0" hangingPunct="1">
      <a:defRPr sz="1200" kern="1200">
        <a:solidFill>
          <a:schemeClr val="tx1"/>
        </a:solidFill>
        <a:latin typeface="+mn-lt"/>
        <a:ea typeface="+mn-ea"/>
        <a:cs typeface="+mn-cs"/>
      </a:defRPr>
    </a:lvl5pPr>
    <a:lvl6pPr marL="2285657" algn="l" defTabSz="914263" rtl="0" eaLnBrk="1" latinLnBrk="0" hangingPunct="1">
      <a:defRPr sz="1200" kern="1200">
        <a:solidFill>
          <a:schemeClr val="tx1"/>
        </a:solidFill>
        <a:latin typeface="+mn-lt"/>
        <a:ea typeface="+mn-ea"/>
        <a:cs typeface="+mn-cs"/>
      </a:defRPr>
    </a:lvl6pPr>
    <a:lvl7pPr marL="2742789" algn="l" defTabSz="914263" rtl="0" eaLnBrk="1" latinLnBrk="0" hangingPunct="1">
      <a:defRPr sz="1200" kern="1200">
        <a:solidFill>
          <a:schemeClr val="tx1"/>
        </a:solidFill>
        <a:latin typeface="+mn-lt"/>
        <a:ea typeface="+mn-ea"/>
        <a:cs typeface="+mn-cs"/>
      </a:defRPr>
    </a:lvl7pPr>
    <a:lvl8pPr marL="3199920" algn="l" defTabSz="914263" rtl="0" eaLnBrk="1" latinLnBrk="0" hangingPunct="1">
      <a:defRPr sz="1200" kern="1200">
        <a:solidFill>
          <a:schemeClr val="tx1"/>
        </a:solidFill>
        <a:latin typeface="+mn-lt"/>
        <a:ea typeface="+mn-ea"/>
        <a:cs typeface="+mn-cs"/>
      </a:defRPr>
    </a:lvl8pPr>
    <a:lvl9pPr marL="3657052" algn="l" defTabSz="9142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n.wikipedia.org/wiki/Information_theory"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technologyreview.com/s/612342/us-unhackable-quantum-networks/" TargetMode="External"/><Relationship Id="rId4" Type="http://schemas.openxmlformats.org/officeDocument/2006/relationships/hyperlink" Target="https://en.wikipedia.org/wiki/Physical_syste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solidFill>
                <a:srgbClr val="374151"/>
              </a:solidFill>
              <a:latin typeface="Söhne"/>
              <a:cs typeface="Calibri" panose="020F0502020204030204"/>
            </a:endParaRPr>
          </a:p>
        </p:txBody>
      </p:sp>
      <p:sp>
        <p:nvSpPr>
          <p:cNvPr id="4" name="Slide Number Placeholder 3"/>
          <p:cNvSpPr>
            <a:spLocks noGrp="1"/>
          </p:cNvSpPr>
          <p:nvPr>
            <p:ph type="sldNum" sz="quarter" idx="5"/>
          </p:nvPr>
        </p:nvSpPr>
        <p:spPr/>
        <p:txBody>
          <a:bodyPr/>
          <a:lstStyle/>
          <a:p>
            <a:fld id="{EA72985F-36CD-4D87-8C89-674A558E8057}" type="slidenum">
              <a:rPr lang="en-US" smtClean="0"/>
              <a:t>1</a:t>
            </a:fld>
            <a:endParaRPr lang="en-US"/>
          </a:p>
        </p:txBody>
      </p:sp>
    </p:spTree>
    <p:extLst>
      <p:ext uri="{BB962C8B-B14F-4D97-AF65-F5344CB8AC3E}">
        <p14:creationId xmlns:p14="http://schemas.microsoft.com/office/powerpoint/2010/main" val="2432657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cs typeface="Calibri"/>
            </a:endParaRPr>
          </a:p>
        </p:txBody>
      </p:sp>
      <p:sp>
        <p:nvSpPr>
          <p:cNvPr id="4" name="Slide Number Placeholder 3"/>
          <p:cNvSpPr>
            <a:spLocks noGrp="1"/>
          </p:cNvSpPr>
          <p:nvPr>
            <p:ph type="sldNum" sz="quarter" idx="5"/>
          </p:nvPr>
        </p:nvSpPr>
        <p:spPr/>
        <p:txBody>
          <a:bodyPr/>
          <a:lstStyle/>
          <a:p>
            <a:fld id="{E22FC51A-41FC-446B-A735-23FA1EE62DF8}" type="slidenum">
              <a:rPr lang="nb-NO" smtClean="0"/>
              <a:t>11</a:t>
            </a:fld>
            <a:endParaRPr lang="nb-NO"/>
          </a:p>
        </p:txBody>
      </p:sp>
    </p:spTree>
    <p:extLst>
      <p:ext uri="{BB962C8B-B14F-4D97-AF65-F5344CB8AC3E}">
        <p14:creationId xmlns:p14="http://schemas.microsoft.com/office/powerpoint/2010/main" val="512737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EA72985F-36CD-4D87-8C89-674A558E8057}" type="slidenum">
              <a:rPr lang="en-US" smtClean="0"/>
              <a:t>13</a:t>
            </a:fld>
            <a:endParaRPr lang="en-US"/>
          </a:p>
        </p:txBody>
      </p:sp>
    </p:spTree>
    <p:extLst>
      <p:ext uri="{BB962C8B-B14F-4D97-AF65-F5344CB8AC3E}">
        <p14:creationId xmlns:p14="http://schemas.microsoft.com/office/powerpoint/2010/main" val="752497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EA72985F-36CD-4D87-8C89-674A558E8057}" type="slidenum">
              <a:rPr lang="en-US" smtClean="0"/>
              <a:t>14</a:t>
            </a:fld>
            <a:endParaRPr lang="en-US"/>
          </a:p>
        </p:txBody>
      </p:sp>
    </p:spTree>
    <p:extLst>
      <p:ext uri="{BB962C8B-B14F-4D97-AF65-F5344CB8AC3E}">
        <p14:creationId xmlns:p14="http://schemas.microsoft.com/office/powerpoint/2010/main" val="1697202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Vi så en klassisk NOT, har også en kvante-analog </a:t>
            </a:r>
          </a:p>
          <a:p>
            <a:endParaRPr lang="de-CH"/>
          </a:p>
        </p:txBody>
      </p:sp>
      <p:sp>
        <p:nvSpPr>
          <p:cNvPr id="4" name="Slide Number Placeholder 3"/>
          <p:cNvSpPr>
            <a:spLocks noGrp="1"/>
          </p:cNvSpPr>
          <p:nvPr>
            <p:ph type="sldNum" sz="quarter" idx="5"/>
          </p:nvPr>
        </p:nvSpPr>
        <p:spPr/>
        <p:txBody>
          <a:bodyPr/>
          <a:lstStyle/>
          <a:p>
            <a:fld id="{79A09280-1253-44C8-91D6-B4BDCFB41F43}" type="slidenum">
              <a:rPr lang="de-CH" smtClean="0"/>
              <a:t>15</a:t>
            </a:fld>
            <a:endParaRPr lang="de-CH"/>
          </a:p>
        </p:txBody>
      </p:sp>
    </p:spTree>
    <p:extLst>
      <p:ext uri="{BB962C8B-B14F-4D97-AF65-F5344CB8AC3E}">
        <p14:creationId xmlns:p14="http://schemas.microsoft.com/office/powerpoint/2010/main" val="2803278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b="0" i="0">
              <a:solidFill>
                <a:srgbClr val="242424"/>
              </a:solidFill>
              <a:effectLst/>
              <a:latin typeface="Lato" panose="020F0502020204030203" pitchFamily="34" charset="0"/>
              <a:ea typeface="Lato"/>
              <a:cs typeface="Lato"/>
            </a:endParaRPr>
          </a:p>
        </p:txBody>
      </p:sp>
      <p:sp>
        <p:nvSpPr>
          <p:cNvPr id="4" name="Slide Number Placeholder 3"/>
          <p:cNvSpPr>
            <a:spLocks noGrp="1"/>
          </p:cNvSpPr>
          <p:nvPr>
            <p:ph type="sldNum" sz="quarter" idx="5"/>
          </p:nvPr>
        </p:nvSpPr>
        <p:spPr/>
        <p:txBody>
          <a:bodyPr/>
          <a:lstStyle/>
          <a:p>
            <a:fld id="{EA72985F-36CD-4D87-8C89-674A558E8057}" type="slidenum">
              <a:rPr lang="en-US" smtClean="0"/>
              <a:t>17</a:t>
            </a:fld>
            <a:endParaRPr lang="en-US"/>
          </a:p>
        </p:txBody>
      </p:sp>
    </p:spTree>
    <p:extLst>
      <p:ext uri="{BB962C8B-B14F-4D97-AF65-F5344CB8AC3E}">
        <p14:creationId xmlns:p14="http://schemas.microsoft.com/office/powerpoint/2010/main" val="3969840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sz="2000">
              <a:cs typeface="Calibri"/>
            </a:endParaRPr>
          </a:p>
        </p:txBody>
      </p:sp>
      <p:sp>
        <p:nvSpPr>
          <p:cNvPr id="4" name="Slide Number Placeholder 3"/>
          <p:cNvSpPr>
            <a:spLocks noGrp="1"/>
          </p:cNvSpPr>
          <p:nvPr>
            <p:ph type="sldNum" sz="quarter" idx="10"/>
          </p:nvPr>
        </p:nvSpPr>
        <p:spPr/>
        <p:txBody>
          <a:bodyPr/>
          <a:lstStyle/>
          <a:p>
            <a:fld id="{EA72985F-36CD-4D87-8C89-674A558E8057}" type="slidenum">
              <a:rPr lang="en-US" smtClean="0"/>
              <a:t>20</a:t>
            </a:fld>
            <a:endParaRPr lang="en-US"/>
          </a:p>
        </p:txBody>
      </p:sp>
    </p:spTree>
    <p:extLst>
      <p:ext uri="{BB962C8B-B14F-4D97-AF65-F5344CB8AC3E}">
        <p14:creationId xmlns:p14="http://schemas.microsoft.com/office/powerpoint/2010/main" val="151180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9AA0A6"/>
                </a:solidFill>
                <a:effectLst/>
                <a:latin typeface="arial" panose="020B0604020202020204" pitchFamily="34" charset="0"/>
              </a:rPr>
              <a:t> </a:t>
            </a:r>
            <a:r>
              <a:rPr lang="en-US" b="1" i="0">
                <a:solidFill>
                  <a:srgbClr val="BCC0C3"/>
                </a:solidFill>
                <a:effectLst/>
                <a:latin typeface="arial" panose="020B0604020202020204" pitchFamily="34" charset="0"/>
              </a:rPr>
              <a:t>Quantum communication</a:t>
            </a:r>
            <a:r>
              <a:rPr lang="en-US" b="0" i="0">
                <a:solidFill>
                  <a:srgbClr val="BDC1C6"/>
                </a:solidFill>
                <a:effectLst/>
                <a:latin typeface="arial" panose="020B0604020202020204" pitchFamily="34" charset="0"/>
              </a:rPr>
              <a:t> is the art of transferring a quantum state from one place to another.</a:t>
            </a:r>
            <a:endParaRPr lang="en-US"/>
          </a:p>
          <a:p>
            <a:r>
              <a:rPr lang="en-US"/>
              <a:t>quantum communication, where individual or entangled photons are used to transmit data in a provably secure way </a:t>
            </a:r>
          </a:p>
          <a:p>
            <a:endParaRPr lang="en-US"/>
          </a:p>
          <a:p>
            <a:r>
              <a:rPr lang="en-US"/>
              <a:t>Quantum communication involves the generation and use of quantum states and resources for communication protocols. Its main applications are in provably secure communication, long-term secure storage, cloud computing and other cryptography-related tasks, as well as in the future, a secure ‘quantum web’ distributing quantum resources like entanglement, nonlocality, randomness and connecting remote devices and systems https://iopscience.iop.org/article/10.1088/1367-2630/aad1ea/pdf </a:t>
            </a:r>
            <a:endParaRPr lang="de-CH"/>
          </a:p>
        </p:txBody>
      </p:sp>
      <p:sp>
        <p:nvSpPr>
          <p:cNvPr id="4" name="Slide Number Placeholder 3"/>
          <p:cNvSpPr>
            <a:spLocks noGrp="1"/>
          </p:cNvSpPr>
          <p:nvPr>
            <p:ph type="sldNum" sz="quarter" idx="5"/>
          </p:nvPr>
        </p:nvSpPr>
        <p:spPr/>
        <p:txBody>
          <a:bodyPr/>
          <a:lstStyle/>
          <a:p>
            <a:fld id="{F615DDFD-030C-4D5A-B33E-3A7E7538D2BE}" type="slidenum">
              <a:rPr lang="de-CH" smtClean="0"/>
              <a:t>21</a:t>
            </a:fld>
            <a:endParaRPr lang="de-CH"/>
          </a:p>
        </p:txBody>
      </p:sp>
    </p:spTree>
    <p:extLst>
      <p:ext uri="{BB962C8B-B14F-4D97-AF65-F5344CB8AC3E}">
        <p14:creationId xmlns:p14="http://schemas.microsoft.com/office/powerpoint/2010/main" val="23289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apple-system"/>
              </a:rPr>
              <a:t>The advantage of using photonic polarization qubits is that they can be easily generated, controlled, and manipulated with rather simple linear optical devices like wave plates. Furthermore, since photons rarely exhibit interaction with the environment they are the best candidates for long-distance free-space transmission as would be required in a future network involving ground-to-space links.</a:t>
            </a:r>
          </a:p>
          <a:p>
            <a:endParaRPr lang="en-US" b="0" i="0">
              <a:solidFill>
                <a:srgbClr val="333333"/>
              </a:solidFill>
              <a:effectLst/>
              <a:latin typeface="-apple-system"/>
            </a:endParaRPr>
          </a:p>
          <a:p>
            <a:r>
              <a:rPr lang="de-CH"/>
              <a:t>https://link.springer.com/chapter/10.1007/978-3-319-31903-2_18</a:t>
            </a:r>
          </a:p>
        </p:txBody>
      </p:sp>
      <p:sp>
        <p:nvSpPr>
          <p:cNvPr id="4" name="Slide Number Placeholder 3"/>
          <p:cNvSpPr>
            <a:spLocks noGrp="1"/>
          </p:cNvSpPr>
          <p:nvPr>
            <p:ph type="sldNum" sz="quarter" idx="5"/>
          </p:nvPr>
        </p:nvSpPr>
        <p:spPr/>
        <p:txBody>
          <a:bodyPr/>
          <a:lstStyle/>
          <a:p>
            <a:fld id="{F615DDFD-030C-4D5A-B33E-3A7E7538D2BE}" type="slidenum">
              <a:rPr lang="de-CH" smtClean="0"/>
              <a:t>22</a:t>
            </a:fld>
            <a:endParaRPr lang="de-CH"/>
          </a:p>
        </p:txBody>
      </p:sp>
    </p:spTree>
    <p:extLst>
      <p:ext uri="{BB962C8B-B14F-4D97-AF65-F5344CB8AC3E}">
        <p14:creationId xmlns:p14="http://schemas.microsoft.com/office/powerpoint/2010/main" val="619945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of health data , then QC appears </a:t>
            </a:r>
          </a:p>
          <a:p>
            <a:r>
              <a:rPr lang="en-US"/>
              <a:t>Only images </a:t>
            </a:r>
          </a:p>
          <a:p>
            <a:endParaRPr lang="en-US"/>
          </a:p>
          <a:p>
            <a:r>
              <a:rPr lang="en-US"/>
              <a:t>We have seen multiple examples recently of hacker attacks leaving our personal data vulnerable. This could be passwords, name and phone number, address and so on, but also even more critical data such as health information for hundreds of thousands of citizens. </a:t>
            </a:r>
          </a:p>
          <a:p>
            <a:endParaRPr lang="en-US"/>
          </a:p>
          <a:p>
            <a:r>
              <a:rPr lang="en-US"/>
              <a:t>On the larger scale, governmental secrets are intended to be kept secret for 50-100 years. </a:t>
            </a:r>
          </a:p>
          <a:p>
            <a:r>
              <a:rPr lang="en-US"/>
              <a:t>If they are exposed earlier, e.g. espionage, drastic consequences </a:t>
            </a:r>
          </a:p>
          <a:p>
            <a:endParaRPr lang="en-US"/>
          </a:p>
          <a:p>
            <a:r>
              <a:rPr lang="en-US"/>
              <a:t>Quantum computers can make this worse. Not topic of today, but, quantum computers can break classical encryption (in theory, when they get large enough and not so noisy). </a:t>
            </a:r>
          </a:p>
          <a:p>
            <a:endParaRPr lang="en-US"/>
          </a:p>
          <a:p>
            <a:endParaRPr lang="en-US"/>
          </a:p>
          <a:p>
            <a:endParaRPr lang="de-CH"/>
          </a:p>
        </p:txBody>
      </p:sp>
      <p:sp>
        <p:nvSpPr>
          <p:cNvPr id="4" name="Slide Number Placeholder 3"/>
          <p:cNvSpPr>
            <a:spLocks noGrp="1"/>
          </p:cNvSpPr>
          <p:nvPr>
            <p:ph type="sldNum" sz="quarter" idx="5"/>
          </p:nvPr>
        </p:nvSpPr>
        <p:spPr/>
        <p:txBody>
          <a:bodyPr/>
          <a:lstStyle/>
          <a:p>
            <a:fld id="{F615DDFD-030C-4D5A-B33E-3A7E7538D2BE}" type="slidenum">
              <a:rPr lang="de-CH" smtClean="0"/>
              <a:t>23</a:t>
            </a:fld>
            <a:endParaRPr lang="de-CH"/>
          </a:p>
        </p:txBody>
      </p:sp>
    </p:spTree>
    <p:extLst>
      <p:ext uri="{BB962C8B-B14F-4D97-AF65-F5344CB8AC3E}">
        <p14:creationId xmlns:p14="http://schemas.microsoft.com/office/powerpoint/2010/main" val="14643516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a:latin typeface="Independent"/>
              </a:rPr>
              <a:t>One protocol of QKD. There are others, but this is one of the most commonly discussed ones </a:t>
            </a:r>
            <a:endParaRPr lang="en-US"/>
          </a:p>
          <a:p>
            <a:r>
              <a:rPr lang="en-US" sz="2800">
                <a:latin typeface="Independent"/>
              </a:rPr>
              <a:t>Takeaway: </a:t>
            </a:r>
            <a:endParaRPr lang="en-US"/>
          </a:p>
          <a:p>
            <a:pPr marL="514350" indent="-514350">
              <a:buAutoNum type="arabicPeriod"/>
            </a:pPr>
            <a:r>
              <a:rPr lang="en-US" sz="2800">
                <a:latin typeface="Independent"/>
              </a:rPr>
              <a:t>If Eve tries to read </a:t>
            </a:r>
            <a:r>
              <a:rPr lang="en-US" sz="2800" err="1">
                <a:latin typeface="Independent"/>
              </a:rPr>
              <a:t>te</a:t>
            </a:r>
            <a:r>
              <a:rPr lang="en-US" sz="2800">
                <a:latin typeface="Independent"/>
              </a:rPr>
              <a:t> qubit states, A and B will know and </a:t>
            </a:r>
            <a:r>
              <a:rPr lang="en-US" sz="2800" err="1">
                <a:latin typeface="Independent"/>
              </a:rPr>
              <a:t>sen</a:t>
            </a:r>
            <a:r>
              <a:rPr lang="en-US" sz="2800">
                <a:latin typeface="Independent"/>
              </a:rPr>
              <a:t> da new key instead</a:t>
            </a:r>
            <a:endParaRPr lang="en-US"/>
          </a:p>
          <a:p>
            <a:pPr marL="514350" indent="-514350">
              <a:buAutoNum type="arabicPeriod"/>
            </a:pPr>
            <a:r>
              <a:rPr lang="en-US" sz="2800">
                <a:latin typeface="Independent"/>
              </a:rPr>
              <a:t>Cannot copy the key for later</a:t>
            </a:r>
            <a:endParaRPr lang="en-US"/>
          </a:p>
          <a:p>
            <a:pPr marL="514350" indent="-514350">
              <a:buAutoNum type="arabicPeriod"/>
            </a:pPr>
            <a:r>
              <a:rPr lang="en-US" sz="2800">
                <a:latin typeface="Independent"/>
              </a:rPr>
              <a:t>Future proof, because does not rely on assumptions for how hard the problem is, only physics </a:t>
            </a:r>
            <a:endParaRPr lang="en-US"/>
          </a:p>
          <a:p>
            <a:r>
              <a:rPr lang="en-US" sz="2800">
                <a:latin typeface="Independent"/>
              </a:rPr>
              <a:t>Drawback: Classical channel could be breached. SLOW! Have to check the key each time! There are more efficient schemes </a:t>
            </a:r>
            <a:endParaRPr lang="en-US"/>
          </a:p>
          <a:p>
            <a:endParaRPr lang="en-US" sz="2800">
              <a:latin typeface="Independent"/>
            </a:endParaRPr>
          </a:p>
          <a:p>
            <a:r>
              <a:rPr lang="en-US" sz="2800">
                <a:latin typeface="Independent"/>
              </a:rPr>
              <a:t>Quantum cryptography, more specifically QKD, </a:t>
            </a:r>
            <a:r>
              <a:rPr lang="en-US" sz="2800" err="1">
                <a:latin typeface="Independent"/>
              </a:rPr>
              <a:t>promisies</a:t>
            </a:r>
            <a:r>
              <a:rPr lang="en-US" sz="2800">
                <a:latin typeface="Independent"/>
              </a:rPr>
              <a:t> in principle unconditional security based on the laws of physics only. N</a:t>
            </a:r>
            <a:r>
              <a:rPr lang="en-US" sz="2800">
                <a:latin typeface="Calibri"/>
                <a:cs typeface="Calibri"/>
              </a:rPr>
              <a:t>QKD is a remarkable solution to long-term security as, in principle, it offers security for eternity. Unlike conventional cryptography, which allows Eve to store a classical transcript of communications, in QKD, once a quantum transmission has been completed, there is no classical transcript for Eve to store. See Box 1 for background information on secure communication and QKD. </a:t>
            </a:r>
            <a:endParaRPr lang="en-US"/>
          </a:p>
          <a:p>
            <a:endParaRPr lang="en-US" sz="2800">
              <a:latin typeface="Calibri"/>
              <a:cs typeface="Calibri"/>
            </a:endParaRPr>
          </a:p>
          <a:p>
            <a:r>
              <a:rPr lang="en-US" sz="2800">
                <a:latin typeface="Calibri"/>
                <a:cs typeface="Calibri"/>
              </a:rPr>
              <a:t>We use this to send the encryption key safely. </a:t>
            </a:r>
            <a:endParaRPr lang="nb-NO" sz="2800">
              <a:latin typeface="Calibri"/>
              <a:cs typeface="Calibri"/>
            </a:endParaRPr>
          </a:p>
          <a:p>
            <a:endParaRPr lang="nb-NO" sz="2800">
              <a:latin typeface="Independent"/>
            </a:endParaRPr>
          </a:p>
          <a:p>
            <a:r>
              <a:rPr lang="nb-NO" sz="2800">
                <a:latin typeface="Independent"/>
              </a:rPr>
              <a:t>Alice sends photons to bob. Information is encoded in polarization state of the photon. </a:t>
            </a:r>
            <a:endParaRPr lang="en-US" sz="2800">
              <a:latin typeface="Independent"/>
            </a:endParaRPr>
          </a:p>
          <a:p>
            <a:endParaRPr lang="en-US" sz="2800">
              <a:latin typeface="Independent"/>
            </a:endParaRPr>
          </a:p>
          <a:p>
            <a:r>
              <a:rPr lang="en-US" sz="2800">
                <a:latin typeface="Independent"/>
              </a:rPr>
              <a:t>QKD involves sending encrypted data as classical bits over networks, while the keys to decrypt the information are encoded and transmitted in a quantum state using qubits. </a:t>
            </a:r>
            <a:endParaRPr lang="en-US"/>
          </a:p>
          <a:p>
            <a:r>
              <a:rPr lang="en-US" sz="2800">
                <a:latin typeface="Independent"/>
              </a:rPr>
              <a:t>https://www.technologyreview.com/2019/02/14/103409/what-is-quantum-communications/ </a:t>
            </a:r>
            <a:endParaRPr lang="en-US"/>
          </a:p>
          <a:p>
            <a:endParaRPr lang="en-US" sz="2800">
              <a:latin typeface="Independent"/>
            </a:endParaRPr>
          </a:p>
          <a:p>
            <a:r>
              <a:rPr lang="en-US" sz="2800">
                <a:latin typeface="Independent"/>
              </a:rPr>
              <a:t>Various approaches, or protocols, have been developed for implementing QKD. A widely used one known as BB84 works like this. Imagine two people, Alice and Bob. Alice wants to send data securely to Bob. To do so, she creates an encryption key in the form of qubits whose polarization states represent the individual bit values of the key.</a:t>
            </a:r>
            <a:endParaRPr lang="en-US"/>
          </a:p>
          <a:p>
            <a:r>
              <a:rPr lang="en-US" sz="2800">
                <a:latin typeface="Independent"/>
              </a:rPr>
              <a:t>The qubits can be sent to Bob through a fiber-optic cable. By comparing measurements of the state of a fraction of these qubits—a process known as “key sifting”—Alice and Bob can establish that they hold the same key.</a:t>
            </a:r>
            <a:endParaRPr lang="en-US"/>
          </a:p>
          <a:p>
            <a:r>
              <a:rPr lang="nb-NO" sz="2800">
                <a:latin typeface="Calibri"/>
                <a:cs typeface="Calibri"/>
              </a:rPr>
              <a:t>If Eve tried to intercept and measure the data, she would change the qubits, and Alice and Bob would know there Was an eavesdropper. </a:t>
            </a:r>
            <a:endParaRPr lang="en-US"/>
          </a:p>
          <a:p>
            <a:endParaRPr lang="nb-NO" sz="2800">
              <a:latin typeface="Calibri"/>
              <a:cs typeface="Calibri"/>
            </a:endParaRPr>
          </a:p>
          <a:p>
            <a:r>
              <a:rPr lang="en-US" sz="2800">
                <a:solidFill>
                  <a:srgbClr val="202122"/>
                </a:solidFill>
                <a:latin typeface="Arial"/>
                <a:cs typeface="Arial"/>
              </a:rPr>
              <a:t>An important and unique property of quantum key distribution is the ability of the two communicating users to detect the presence of any third party trying to gain </a:t>
            </a:r>
            <a:r>
              <a:rPr lang="en-US" sz="2800">
                <a:solidFill>
                  <a:srgbClr val="3366CC"/>
                </a:solidFill>
                <a:latin typeface="Arial"/>
                <a:cs typeface="Arial"/>
                <a:hlinkClick r:id="rId3"/>
              </a:rPr>
              <a:t>knowledge</a:t>
            </a:r>
            <a:r>
              <a:rPr lang="en-US" sz="2800">
                <a:solidFill>
                  <a:srgbClr val="202122"/>
                </a:solidFill>
                <a:latin typeface="Arial"/>
                <a:cs typeface="Arial"/>
              </a:rPr>
              <a:t> of the key. This results from a fundamental aspect of quantum mechanics: the process of measuring a </a:t>
            </a:r>
            <a:r>
              <a:rPr lang="en-US" sz="2800">
                <a:solidFill>
                  <a:srgbClr val="3366CC"/>
                </a:solidFill>
                <a:latin typeface="Arial"/>
                <a:cs typeface="Arial"/>
                <a:hlinkClick r:id="rId4"/>
              </a:rPr>
              <a:t>quantum system</a:t>
            </a:r>
            <a:r>
              <a:rPr lang="en-US" sz="2800">
                <a:solidFill>
                  <a:srgbClr val="202122"/>
                </a:solidFill>
                <a:latin typeface="Arial"/>
                <a:cs typeface="Arial"/>
              </a:rPr>
              <a:t> in general disturbs the system. A third party trying to eavesdrop on the key must in some way measure it, thus introducing detectable anomalies.</a:t>
            </a:r>
            <a:endParaRPr lang="en-US"/>
          </a:p>
          <a:p>
            <a:endParaRPr lang="en-US" sz="2800">
              <a:solidFill>
                <a:srgbClr val="202122"/>
              </a:solidFill>
              <a:latin typeface="Arial"/>
              <a:cs typeface="Arial"/>
            </a:endParaRPr>
          </a:p>
          <a:p>
            <a:r>
              <a:rPr lang="en-US" sz="2800">
                <a:latin typeface="Independent"/>
              </a:rPr>
              <a:t>We’re already starting to see more QKD networks emerge. The longest is in China, which boasts a 2,032-kilometer (1,263-mile) ground link between Beijing and Shanghai. Banks and other financial companies are already using it to transmit data. In the US, a startup called Quantum Xchange has </a:t>
            </a:r>
            <a:r>
              <a:rPr lang="en-US" sz="2800" u="sng">
                <a:latin typeface="Independent"/>
                <a:hlinkClick r:id="rId5"/>
              </a:rPr>
              <a:t>struck a deal</a:t>
            </a:r>
            <a:r>
              <a:rPr lang="en-US" sz="2800">
                <a:latin typeface="Independent"/>
              </a:rPr>
              <a:t> giving it access to 500 miles (805 kilometers) of fiber-optic cable running along the East Coast to create a QKD network. The initial leg will link Manhattan with New Jersey, where many banks have large data centers.</a:t>
            </a:r>
            <a:endParaRPr lang="en-US" sz="2800">
              <a:solidFill>
                <a:srgbClr val="202122"/>
              </a:solidFill>
              <a:latin typeface="Arial"/>
              <a:cs typeface="Arial"/>
            </a:endParaRPr>
          </a:p>
          <a:p>
            <a:endParaRPr lang="en-US" sz="2800">
              <a:solidFill>
                <a:srgbClr val="202122"/>
              </a:solidFill>
              <a:latin typeface="Arial"/>
              <a:cs typeface="Arial"/>
            </a:endParaRPr>
          </a:p>
          <a:p>
            <a:r>
              <a:rPr lang="en-US" sz="2800">
                <a:solidFill>
                  <a:srgbClr val="374151"/>
                </a:solidFill>
                <a:latin typeface="Segoe UI"/>
                <a:cs typeface="Segoe UI"/>
              </a:rPr>
              <a:t>Security: Quantum communication allows for secure transmission of information through the use of quantum key distribution (QKD), which enables two parties to generate a shared secret key by exchanging quantum information. Since the act of measuring a quantum state changes it irreversibly, any attempt to eavesdrop on the transmission will be detected by the communicating parties. This makes it virtually impossible for an attacker to intercept the transmission without being detected, ensuring the confidentiality and integrity of the transmitted information.</a:t>
            </a:r>
            <a:endParaRPr lang="en-US"/>
          </a:p>
          <a:p>
            <a:endParaRPr lang="en-US" sz="2800">
              <a:solidFill>
                <a:srgbClr val="374151"/>
              </a:solidFill>
              <a:latin typeface="Segoe UI"/>
              <a:cs typeface="Segoe UI"/>
            </a:endParaRPr>
          </a:p>
          <a:p>
            <a:r>
              <a:rPr lang="en-US" sz="2800">
                <a:solidFill>
                  <a:srgbClr val="374151"/>
                </a:solidFill>
                <a:latin typeface="Segoe UI"/>
                <a:cs typeface="Segoe UI"/>
              </a:rPr>
              <a:t>Should be called quantum key expansion? </a:t>
            </a:r>
            <a:endParaRPr lang="de-CH" sz="2800">
              <a:latin typeface="Times New Roman"/>
              <a:cs typeface="Times New Roman"/>
            </a:endParaRPr>
          </a:p>
          <a:p>
            <a:endParaRPr lang="en-US" sz="2800">
              <a:solidFill>
                <a:srgbClr val="374151"/>
              </a:solidFill>
              <a:latin typeface="Segoe UI"/>
              <a:cs typeface="Segoe UI"/>
            </a:endParaRPr>
          </a:p>
          <a:p>
            <a:endParaRPr lang="en-US" sz="2800">
              <a:solidFill>
                <a:srgbClr val="374151"/>
              </a:solidFill>
              <a:latin typeface="Segoe UI"/>
              <a:cs typeface="Segoe UI"/>
            </a:endParaRPr>
          </a:p>
          <a:p>
            <a:r>
              <a:rPr lang="en-US" sz="2800">
                <a:solidFill>
                  <a:srgbClr val="374151"/>
                </a:solidFill>
                <a:latin typeface="Segoe UI"/>
                <a:cs typeface="Segoe UI"/>
              </a:rPr>
              <a:t>Overall, the advantages of quantum communication make it an attractive technology for applications that require secure and efficient communication over long distances, such as government, military, and financial institutions.</a:t>
            </a:r>
            <a:endParaRPr lang="en-US"/>
          </a:p>
          <a:p>
            <a:endParaRPr lang="en-US" sz="2800">
              <a:solidFill>
                <a:srgbClr val="374151"/>
              </a:solidFill>
              <a:latin typeface="Segoe UI"/>
              <a:cs typeface="Segoe UI"/>
            </a:endParaRPr>
          </a:p>
          <a:p>
            <a:r>
              <a:rPr lang="en-US" sz="2800">
                <a:latin typeface="Independent"/>
              </a:rPr>
              <a:t>QKD involves sending encrypted data as classical bits over networks, while the keys to decrypt the information are encoded and transmitted in a quantum state using qubits. </a:t>
            </a:r>
            <a:endParaRPr lang="en-US"/>
          </a:p>
          <a:p>
            <a:r>
              <a:rPr lang="de-CH" sz="2800">
                <a:latin typeface="Calibri"/>
                <a:cs typeface="Calibri"/>
              </a:rPr>
              <a:t>https://www.technologyreview.com/2019/02/14/103409/what-is-quantum-communications/</a:t>
            </a:r>
            <a:r>
              <a:rPr lang="en-US" sz="2800">
                <a:latin typeface="Independent"/>
              </a:rPr>
              <a:t> </a:t>
            </a:r>
            <a:endParaRPr lang="en-US"/>
          </a:p>
          <a:p>
            <a:r>
              <a:rPr lang="en-US" sz="2800">
                <a:latin typeface="Independent"/>
              </a:rPr>
              <a:t>Although QKD is relatively secure, it would be even safer if it could count on quantum repeaters.</a:t>
            </a:r>
            <a:endParaRPr lang="de-CH" sz="2800">
              <a:latin typeface="Calibri"/>
              <a:cs typeface="Calibri"/>
            </a:endParaRPr>
          </a:p>
          <a:p>
            <a:endParaRPr lang="nb-NO" sz="2800">
              <a:latin typeface="Calibri"/>
              <a:cs typeface="Calibri"/>
            </a:endParaRPr>
          </a:p>
        </p:txBody>
      </p:sp>
      <p:sp>
        <p:nvSpPr>
          <p:cNvPr id="4" name="Slide Number Placeholder 3"/>
          <p:cNvSpPr>
            <a:spLocks noGrp="1"/>
          </p:cNvSpPr>
          <p:nvPr>
            <p:ph type="sldNum" sz="quarter" idx="5"/>
          </p:nvPr>
        </p:nvSpPr>
        <p:spPr/>
        <p:txBody>
          <a:bodyPr/>
          <a:lstStyle/>
          <a:p>
            <a:fld id="{79A09280-1253-44C8-91D6-B4BDCFB41F43}" type="slidenum">
              <a:rPr lang="de-CH" smtClean="0"/>
              <a:t>24</a:t>
            </a:fld>
            <a:endParaRPr lang="de-CH"/>
          </a:p>
        </p:txBody>
      </p:sp>
    </p:spTree>
    <p:extLst>
      <p:ext uri="{BB962C8B-B14F-4D97-AF65-F5344CB8AC3E}">
        <p14:creationId xmlns:p14="http://schemas.microsoft.com/office/powerpoint/2010/main" val="4267506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EA72985F-36CD-4D87-8C89-674A558E8057}" type="slidenum">
              <a:rPr lang="en-US" smtClean="0"/>
              <a:t>2</a:t>
            </a:fld>
            <a:endParaRPr lang="en-US"/>
          </a:p>
        </p:txBody>
      </p:sp>
    </p:spTree>
    <p:extLst>
      <p:ext uri="{BB962C8B-B14F-4D97-AF65-F5344CB8AC3E}">
        <p14:creationId xmlns:p14="http://schemas.microsoft.com/office/powerpoint/2010/main" val="235358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EA72985F-36CD-4D87-8C89-674A558E8057}" type="slidenum">
              <a:rPr lang="en-US" smtClean="0"/>
              <a:t>25</a:t>
            </a:fld>
            <a:endParaRPr lang="en-US"/>
          </a:p>
        </p:txBody>
      </p:sp>
    </p:spTree>
    <p:extLst>
      <p:ext uri="{BB962C8B-B14F-4D97-AF65-F5344CB8AC3E}">
        <p14:creationId xmlns:p14="http://schemas.microsoft.com/office/powerpoint/2010/main" val="2775637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a:p>
        </p:txBody>
      </p:sp>
      <p:sp>
        <p:nvSpPr>
          <p:cNvPr id="4" name="Plassholder for lysbildenummer 3"/>
          <p:cNvSpPr>
            <a:spLocks noGrp="1"/>
          </p:cNvSpPr>
          <p:nvPr>
            <p:ph type="sldNum" sz="quarter" idx="5"/>
          </p:nvPr>
        </p:nvSpPr>
        <p:spPr/>
        <p:txBody>
          <a:bodyPr/>
          <a:lstStyle/>
          <a:p>
            <a:fld id="{56DCD2D3-4755-8B49-A116-EC5F42FE15B8}" type="slidenum">
              <a:rPr lang="nb-NO" smtClean="0"/>
              <a:t>26</a:t>
            </a:fld>
            <a:endParaRPr lang="nb-NO"/>
          </a:p>
        </p:txBody>
      </p:sp>
    </p:spTree>
    <p:extLst>
      <p:ext uri="{BB962C8B-B14F-4D97-AF65-F5344CB8AC3E}">
        <p14:creationId xmlns:p14="http://schemas.microsoft.com/office/powerpoint/2010/main" val="425611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Font typeface="Calibri"/>
              <a:buNone/>
            </a:pPr>
            <a:endParaRPr lang="nb-NO">
              <a:solidFill>
                <a:srgbClr val="374151"/>
              </a:solidFill>
              <a:latin typeface="Söhne"/>
            </a:endParaRPr>
          </a:p>
        </p:txBody>
      </p:sp>
      <p:sp>
        <p:nvSpPr>
          <p:cNvPr id="4" name="Plassholder for lysbildenummer 3"/>
          <p:cNvSpPr>
            <a:spLocks noGrp="1"/>
          </p:cNvSpPr>
          <p:nvPr>
            <p:ph type="sldNum" sz="quarter" idx="5"/>
          </p:nvPr>
        </p:nvSpPr>
        <p:spPr/>
        <p:txBody>
          <a:bodyPr/>
          <a:lstStyle/>
          <a:p>
            <a:fld id="{EA72985F-36CD-4D87-8C89-674A558E8057}" type="slidenum">
              <a:rPr lang="en-US" smtClean="0"/>
              <a:t>27</a:t>
            </a:fld>
            <a:endParaRPr lang="en-US"/>
          </a:p>
        </p:txBody>
      </p:sp>
    </p:spTree>
    <p:extLst>
      <p:ext uri="{BB962C8B-B14F-4D97-AF65-F5344CB8AC3E}">
        <p14:creationId xmlns:p14="http://schemas.microsoft.com/office/powerpoint/2010/main" val="7286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cs typeface="Calibri"/>
            </a:endParaRPr>
          </a:p>
        </p:txBody>
      </p:sp>
      <p:sp>
        <p:nvSpPr>
          <p:cNvPr id="4" name="Slide Number Placeholder 3"/>
          <p:cNvSpPr>
            <a:spLocks noGrp="1"/>
          </p:cNvSpPr>
          <p:nvPr>
            <p:ph type="sldNum" sz="quarter" idx="5"/>
          </p:nvPr>
        </p:nvSpPr>
        <p:spPr/>
        <p:txBody>
          <a:bodyPr/>
          <a:lstStyle/>
          <a:p>
            <a:fld id="{EA72985F-36CD-4D87-8C89-674A558E8057}" type="slidenum">
              <a:rPr lang="en-US" smtClean="0"/>
              <a:t>28</a:t>
            </a:fld>
            <a:endParaRPr lang="en-US"/>
          </a:p>
        </p:txBody>
      </p:sp>
    </p:spTree>
    <p:extLst>
      <p:ext uri="{BB962C8B-B14F-4D97-AF65-F5344CB8AC3E}">
        <p14:creationId xmlns:p14="http://schemas.microsoft.com/office/powerpoint/2010/main" val="3015265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cs typeface="Calibri"/>
            </a:endParaRPr>
          </a:p>
        </p:txBody>
      </p:sp>
      <p:sp>
        <p:nvSpPr>
          <p:cNvPr id="4" name="Slide Number Placeholder 3"/>
          <p:cNvSpPr>
            <a:spLocks noGrp="1"/>
          </p:cNvSpPr>
          <p:nvPr>
            <p:ph type="sldNum" sz="quarter" idx="5"/>
          </p:nvPr>
        </p:nvSpPr>
        <p:spPr/>
        <p:txBody>
          <a:bodyPr/>
          <a:lstStyle/>
          <a:p>
            <a:fld id="{EA72985F-36CD-4D87-8C89-674A558E8057}" type="slidenum">
              <a:rPr lang="en-US" smtClean="0"/>
              <a:t>29</a:t>
            </a:fld>
            <a:endParaRPr lang="en-US"/>
          </a:p>
        </p:txBody>
      </p:sp>
    </p:spTree>
    <p:extLst>
      <p:ext uri="{BB962C8B-B14F-4D97-AF65-F5344CB8AC3E}">
        <p14:creationId xmlns:p14="http://schemas.microsoft.com/office/powerpoint/2010/main" val="3907890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cs typeface="Calibri"/>
            </a:endParaRPr>
          </a:p>
        </p:txBody>
      </p:sp>
      <p:sp>
        <p:nvSpPr>
          <p:cNvPr id="4" name="Slide Number Placeholder 3"/>
          <p:cNvSpPr>
            <a:spLocks noGrp="1"/>
          </p:cNvSpPr>
          <p:nvPr>
            <p:ph type="sldNum" sz="quarter" idx="5"/>
          </p:nvPr>
        </p:nvSpPr>
        <p:spPr/>
        <p:txBody>
          <a:bodyPr/>
          <a:lstStyle/>
          <a:p>
            <a:fld id="{EA72985F-36CD-4D87-8C89-674A558E8057}" type="slidenum">
              <a:rPr lang="en-US" smtClean="0"/>
              <a:t>30</a:t>
            </a:fld>
            <a:endParaRPr lang="en-US"/>
          </a:p>
        </p:txBody>
      </p:sp>
    </p:spTree>
    <p:extLst>
      <p:ext uri="{BB962C8B-B14F-4D97-AF65-F5344CB8AC3E}">
        <p14:creationId xmlns:p14="http://schemas.microsoft.com/office/powerpoint/2010/main" val="3278687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EA72985F-36CD-4D87-8C89-674A558E8057}" type="slidenum">
              <a:rPr lang="en-US" smtClean="0"/>
              <a:t>3</a:t>
            </a:fld>
            <a:endParaRPr lang="en-US"/>
          </a:p>
        </p:txBody>
      </p:sp>
    </p:spTree>
    <p:extLst>
      <p:ext uri="{BB962C8B-B14F-4D97-AF65-F5344CB8AC3E}">
        <p14:creationId xmlns:p14="http://schemas.microsoft.com/office/powerpoint/2010/main" val="3144171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a:spcBef>
                <a:spcPts val="1150"/>
              </a:spcBef>
            </a:pPr>
            <a:endParaRPr lang="nb-NO" b="0" i="0">
              <a:solidFill>
                <a:srgbClr val="444444"/>
              </a:solidFill>
              <a:effectLst/>
              <a:latin typeface="Calibri"/>
              <a:cs typeface="Calibri"/>
            </a:endParaRPr>
          </a:p>
        </p:txBody>
      </p:sp>
      <p:sp>
        <p:nvSpPr>
          <p:cNvPr id="4" name="Plassholder for lysbildenummer 3"/>
          <p:cNvSpPr>
            <a:spLocks noGrp="1"/>
          </p:cNvSpPr>
          <p:nvPr>
            <p:ph type="sldNum" sz="quarter" idx="5"/>
          </p:nvPr>
        </p:nvSpPr>
        <p:spPr/>
        <p:txBody>
          <a:bodyPr/>
          <a:lstStyle/>
          <a:p>
            <a:fld id="{EA72985F-36CD-4D87-8C89-674A558E8057}" type="slidenum">
              <a:rPr lang="en-US" smtClean="0"/>
              <a:t>4</a:t>
            </a:fld>
            <a:endParaRPr lang="en-US"/>
          </a:p>
        </p:txBody>
      </p:sp>
    </p:spTree>
    <p:extLst>
      <p:ext uri="{BB962C8B-B14F-4D97-AF65-F5344CB8AC3E}">
        <p14:creationId xmlns:p14="http://schemas.microsoft.com/office/powerpoint/2010/main" val="2318747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615DDFD-030C-4D5A-B33E-3A7E7538D2BE}" type="slidenum">
              <a:rPr lang="de-CH" smtClean="0"/>
              <a:t>6</a:t>
            </a:fld>
            <a:endParaRPr lang="de-CH"/>
          </a:p>
        </p:txBody>
      </p:sp>
    </p:spTree>
    <p:extLst>
      <p:ext uri="{BB962C8B-B14F-4D97-AF65-F5344CB8AC3E}">
        <p14:creationId xmlns:p14="http://schemas.microsoft.com/office/powerpoint/2010/main" val="947765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solidFill>
                <a:srgbClr val="444444"/>
              </a:solidFill>
              <a:latin typeface="Söhne"/>
            </a:endParaRPr>
          </a:p>
        </p:txBody>
      </p:sp>
      <p:sp>
        <p:nvSpPr>
          <p:cNvPr id="4" name="Slide Number Placeholder 3"/>
          <p:cNvSpPr>
            <a:spLocks noGrp="1"/>
          </p:cNvSpPr>
          <p:nvPr>
            <p:ph type="sldNum" sz="quarter" idx="5"/>
          </p:nvPr>
        </p:nvSpPr>
        <p:spPr/>
        <p:txBody>
          <a:bodyPr/>
          <a:lstStyle/>
          <a:p>
            <a:fld id="{EA72985F-36CD-4D87-8C89-674A558E8057}" type="slidenum">
              <a:rPr lang="en-US" smtClean="0"/>
              <a:t>7</a:t>
            </a:fld>
            <a:endParaRPr lang="en-US"/>
          </a:p>
        </p:txBody>
      </p:sp>
    </p:spTree>
    <p:extLst>
      <p:ext uri="{BB962C8B-B14F-4D97-AF65-F5344CB8AC3E}">
        <p14:creationId xmlns:p14="http://schemas.microsoft.com/office/powerpoint/2010/main" val="1555559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615DDFD-030C-4D5A-B33E-3A7E7538D2BE}" type="slidenum">
              <a:rPr lang="de-CH" smtClean="0"/>
              <a:t>8</a:t>
            </a:fld>
            <a:endParaRPr lang="de-CH"/>
          </a:p>
        </p:txBody>
      </p:sp>
    </p:spTree>
    <p:extLst>
      <p:ext uri="{BB962C8B-B14F-4D97-AF65-F5344CB8AC3E}">
        <p14:creationId xmlns:p14="http://schemas.microsoft.com/office/powerpoint/2010/main" val="3661761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EA72985F-36CD-4D87-8C89-674A558E8057}" type="slidenum">
              <a:rPr lang="en-US" smtClean="0"/>
              <a:t>9</a:t>
            </a:fld>
            <a:endParaRPr lang="en-US"/>
          </a:p>
        </p:txBody>
      </p:sp>
    </p:spTree>
    <p:extLst>
      <p:ext uri="{BB962C8B-B14F-4D97-AF65-F5344CB8AC3E}">
        <p14:creationId xmlns:p14="http://schemas.microsoft.com/office/powerpoint/2010/main" val="1867327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EA72985F-36CD-4D87-8C89-674A558E8057}" type="slidenum">
              <a:rPr lang="en-US" smtClean="0"/>
              <a:t>10</a:t>
            </a:fld>
            <a:endParaRPr lang="en-US"/>
          </a:p>
        </p:txBody>
      </p:sp>
    </p:spTree>
    <p:extLst>
      <p:ext uri="{BB962C8B-B14F-4D97-AF65-F5344CB8AC3E}">
        <p14:creationId xmlns:p14="http://schemas.microsoft.com/office/powerpoint/2010/main" val="2201608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Frontpage Senter content">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5696465"/>
          </a:xfrm>
          <a:prstGeom prst="rect">
            <a:avLst/>
          </a:prstGeom>
        </p:spPr>
        <p:txBody>
          <a:bodyPr lIns="0" tIns="0" rIns="0" bIns="0"/>
          <a:lstStyle>
            <a:lvl1pPr>
              <a:buNone/>
              <a:defRPr/>
            </a:lvl1pPr>
          </a:lstStyle>
          <a:p>
            <a:pPr lvl="0"/>
            <a:r>
              <a:rPr lang="en-GB"/>
              <a:t> </a:t>
            </a:r>
          </a:p>
        </p:txBody>
      </p:sp>
      <p:pic>
        <p:nvPicPr>
          <p:cNvPr id="2" name="Graphic 1" descr="Logo university of oslo">
            <a:extLst>
              <a:ext uri="{FF2B5EF4-FFF2-40B4-BE49-F238E27FC236}">
                <a16:creationId xmlns:a16="http://schemas.microsoft.com/office/drawing/2014/main" id="{BC8C3784-B5FD-49B3-9C28-6724C0B2AB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8801" y="6102564"/>
            <a:ext cx="1452651" cy="383961"/>
          </a:xfrm>
          <a:prstGeom prst="rect">
            <a:avLst/>
          </a:prstGeom>
        </p:spPr>
      </p:pic>
      <p:sp>
        <p:nvSpPr>
          <p:cNvPr id="10" name="addin_colorlist" hidden="1">
            <a:extLst>
              <a:ext uri="{FF2B5EF4-FFF2-40B4-BE49-F238E27FC236}">
                <a16:creationId xmlns:a16="http://schemas.microsoft.com/office/drawing/2014/main" id="{B0379490-61FF-4C9C-B44F-5DD7CB40C36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4" y="5457093"/>
            <a:ext cx="1025421" cy="1025421"/>
          </a:xfrm>
          <a:prstGeom prst="rect">
            <a:avLst/>
          </a:prstGeom>
        </p:spPr>
      </p:pic>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a:t>
            </a:r>
            <a:r>
              <a:rPr lang="en-GB" err="1"/>
              <a:t>Center</a:t>
            </a:r>
            <a:r>
              <a:rPr lang="en-GB"/>
              <a:t> name</a:t>
            </a:r>
          </a:p>
        </p:txBody>
      </p:sp>
      <p:sp>
        <p:nvSpPr>
          <p:cNvPr id="22" name="Text Placeholder 3">
            <a:extLst>
              <a:ext uri="{FF2B5EF4-FFF2-40B4-BE49-F238E27FC236}">
                <a16:creationId xmlns:a16="http://schemas.microsoft.com/office/drawing/2014/main" id="{41FDE7BE-01BA-415D-95A3-1A4BC1180C00}"/>
              </a:ext>
            </a:extLst>
          </p:cNvPr>
          <p:cNvSpPr>
            <a:spLocks noGrp="1"/>
          </p:cNvSpPr>
          <p:nvPr>
            <p:ph type="body" sz="quarter" idx="19" hasCustomPrompt="1"/>
          </p:nvPr>
        </p:nvSpPr>
        <p:spPr>
          <a:xfrm>
            <a:off x="381224" y="2914921"/>
            <a:ext cx="6933976" cy="757238"/>
          </a:xfrm>
        </p:spPr>
        <p:txBody>
          <a:bodyPr/>
          <a:lstStyle>
            <a:lvl1pPr marL="0" indent="0">
              <a:spcBef>
                <a:spcPts val="0"/>
              </a:spcBef>
              <a:buNone/>
              <a:defRPr/>
            </a:lvl1pPr>
          </a:lstStyle>
          <a:p>
            <a:pPr lvl="0"/>
            <a:r>
              <a:rPr lang="en-GB"/>
              <a:t>Subtitle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spTree>
    <p:extLst>
      <p:ext uri="{BB962C8B-B14F-4D97-AF65-F5344CB8AC3E}">
        <p14:creationId xmlns:p14="http://schemas.microsoft.com/office/powerpoint/2010/main" val="19254592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Front page Senter Picture,logo and title">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p>
        </p:txBody>
      </p:sp>
      <p:sp>
        <p:nvSpPr>
          <p:cNvPr id="2" name="Picture Placeholder 1">
            <a:extLst>
              <a:ext uri="{FF2B5EF4-FFF2-40B4-BE49-F238E27FC236}">
                <a16:creationId xmlns:a16="http://schemas.microsoft.com/office/drawing/2014/main" id="{2D527594-E039-4932-98AD-71552210E210}"/>
              </a:ext>
            </a:extLst>
          </p:cNvPr>
          <p:cNvSpPr>
            <a:spLocks noGrp="1"/>
          </p:cNvSpPr>
          <p:nvPr>
            <p:ph type="pic" sz="quarter" idx="19"/>
          </p:nvPr>
        </p:nvSpPr>
        <p:spPr>
          <a:xfrm>
            <a:off x="1848886" y="0"/>
            <a:ext cx="10343115" cy="5696465"/>
          </a:xfrm>
          <a:prstGeom prst="rect">
            <a:avLst/>
          </a:prstGeom>
        </p:spPr>
        <p:txBody>
          <a:bodyPr lIns="0" tIns="0" rIns="0" bIns="0"/>
          <a:lstStyle/>
          <a:p>
            <a:r>
              <a:rPr lang="en-US"/>
              <a:t>Click icon to add picture</a:t>
            </a:r>
          </a:p>
        </p:txBody>
      </p:sp>
      <p:pic>
        <p:nvPicPr>
          <p:cNvPr id="22" name="Graphic 21" descr="Logo university of oslo">
            <a:extLst>
              <a:ext uri="{FF2B5EF4-FFF2-40B4-BE49-F238E27FC236}">
                <a16:creationId xmlns:a16="http://schemas.microsoft.com/office/drawing/2014/main" id="{5300B464-3405-48B3-8DC7-C4DA5F36840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8800" y="6140468"/>
            <a:ext cx="774244" cy="204646"/>
          </a:xfrm>
          <a:prstGeom prst="rect">
            <a:avLst/>
          </a:prstGeom>
        </p:spPr>
      </p:pic>
      <p:sp>
        <p:nvSpPr>
          <p:cNvPr id="5" name="Picture Placeholder 4">
            <a:extLst>
              <a:ext uri="{FF2B5EF4-FFF2-40B4-BE49-F238E27FC236}">
                <a16:creationId xmlns:a16="http://schemas.microsoft.com/office/drawing/2014/main" id="{11C0B916-B8B5-48D7-8BE8-ACB646AE6F53}"/>
              </a:ext>
            </a:extLst>
          </p:cNvPr>
          <p:cNvSpPr>
            <a:spLocks noGrp="1"/>
          </p:cNvSpPr>
          <p:nvPr>
            <p:ph type="pic" sz="quarter" idx="22"/>
          </p:nvPr>
        </p:nvSpPr>
        <p:spPr>
          <a:xfrm>
            <a:off x="3187702" y="6062665"/>
            <a:ext cx="1033463" cy="461961"/>
          </a:xfrm>
          <a:prstGeom prst="rect">
            <a:avLst/>
          </a:prstGeom>
        </p:spPr>
        <p:txBody>
          <a:bodyPr lIns="0" tIns="0" rIns="0" bIns="0"/>
          <a:lstStyle>
            <a:lvl1pPr>
              <a:defRPr sz="2000"/>
            </a:lvl1pPr>
          </a:lstStyle>
          <a:p>
            <a:r>
              <a:rPr lang="en-US"/>
              <a:t>Click icon to add picture</a:t>
            </a:r>
          </a:p>
        </p:txBody>
      </p:sp>
      <p:sp>
        <p:nvSpPr>
          <p:cNvPr id="7" name="Picture Placeholder 6">
            <a:extLst>
              <a:ext uri="{FF2B5EF4-FFF2-40B4-BE49-F238E27FC236}">
                <a16:creationId xmlns:a16="http://schemas.microsoft.com/office/drawing/2014/main" id="{58E6231B-1C42-4AEC-9D9E-5D1356315087}"/>
              </a:ext>
            </a:extLst>
          </p:cNvPr>
          <p:cNvSpPr>
            <a:spLocks noGrp="1"/>
          </p:cNvSpPr>
          <p:nvPr>
            <p:ph type="pic" sz="quarter" idx="23"/>
          </p:nvPr>
        </p:nvSpPr>
        <p:spPr>
          <a:xfrm>
            <a:off x="4753610" y="6062664"/>
            <a:ext cx="1033463" cy="461962"/>
          </a:xfrm>
          <a:prstGeom prst="rect">
            <a:avLst/>
          </a:prstGeom>
        </p:spPr>
        <p:txBody>
          <a:bodyPr lIns="0" tIns="0" rIns="0" bIns="0"/>
          <a:lstStyle>
            <a:lvl1pPr>
              <a:defRPr sz="2000"/>
            </a:lvl1pPr>
          </a:lstStyle>
          <a:p>
            <a:r>
              <a:rPr lang="en-US"/>
              <a:t>Click icon to add picture</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4" y="5457093"/>
            <a:ext cx="1025421" cy="1025421"/>
          </a:xfrm>
          <a:prstGeom prst="rect">
            <a:avLst/>
          </a:prstGeom>
        </p:spPr>
      </p:pic>
      <p:sp>
        <p:nvSpPr>
          <p:cNvPr id="26" name="addin_colorlist" hidden="1">
            <a:extLst>
              <a:ext uri="{FF2B5EF4-FFF2-40B4-BE49-F238E27FC236}">
                <a16:creationId xmlns:a16="http://schemas.microsoft.com/office/drawing/2014/main" id="{0565CF8F-BC70-4D87-A510-A9177C61FC03}"/>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
        <p:nvSpPr>
          <p:cNvPr id="24" name="Title 5">
            <a:extLst>
              <a:ext uri="{FF2B5EF4-FFF2-40B4-BE49-F238E27FC236}">
                <a16:creationId xmlns:a16="http://schemas.microsoft.com/office/drawing/2014/main" id="{6EB2BA06-7D63-45DB-A644-9D71477BD725}"/>
              </a:ext>
            </a:extLst>
          </p:cNvPr>
          <p:cNvSpPr>
            <a:spLocks noGrp="1"/>
          </p:cNvSpPr>
          <p:nvPr>
            <p:ph type="title" hasCustomPrompt="1"/>
          </p:nvPr>
        </p:nvSpPr>
        <p:spPr>
          <a:xfrm>
            <a:off x="381224" y="360045"/>
            <a:ext cx="6093717" cy="1076281"/>
          </a:xfrm>
        </p:spPr>
        <p:txBody>
          <a:bodyPr anchor="t"/>
          <a:lstStyle>
            <a:lvl1pPr>
              <a:lnSpc>
                <a:spcPct val="100000"/>
              </a:lnSpc>
              <a:defRPr sz="2000">
                <a:solidFill>
                  <a:schemeClr val="tx1"/>
                </a:solidFill>
                <a:highlight>
                  <a:srgbClr val="FFFFFF"/>
                </a:highlight>
              </a:defRPr>
            </a:lvl1pPr>
          </a:lstStyle>
          <a:p>
            <a:r>
              <a:rPr lang="en-GB"/>
              <a:t>Headline / Center name</a:t>
            </a:r>
          </a:p>
        </p:txBody>
      </p:sp>
      <p:sp>
        <p:nvSpPr>
          <p:cNvPr id="25" name="Text Placeholder 12">
            <a:extLst>
              <a:ext uri="{FF2B5EF4-FFF2-40B4-BE49-F238E27FC236}">
                <a16:creationId xmlns:a16="http://schemas.microsoft.com/office/drawing/2014/main" id="{5D7EEC28-9D50-46B0-840F-B57A95CD5369}"/>
              </a:ext>
            </a:extLst>
          </p:cNvPr>
          <p:cNvSpPr>
            <a:spLocks noGrp="1"/>
          </p:cNvSpPr>
          <p:nvPr>
            <p:ph type="body" sz="quarter" idx="20" hasCustomPrompt="1"/>
          </p:nvPr>
        </p:nvSpPr>
        <p:spPr>
          <a:xfrm>
            <a:off x="377821" y="2282617"/>
            <a:ext cx="6097120" cy="1705095"/>
          </a:xfrm>
        </p:spPr>
        <p:txBody>
          <a:bodyPr/>
          <a:lstStyle>
            <a:lvl1pPr marL="0" indent="0">
              <a:buNone/>
              <a:defRPr sz="4500">
                <a:highlight>
                  <a:srgbClr val="FFFFFF"/>
                </a:highlight>
              </a:defRPr>
            </a:lvl1pPr>
          </a:lstStyle>
          <a:p>
            <a:pPr lvl="0"/>
            <a:r>
              <a:rPr lang="en-GB"/>
              <a:t>Click to add 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spTree>
    <p:extLst>
      <p:ext uri="{BB962C8B-B14F-4D97-AF65-F5344CB8AC3E}">
        <p14:creationId xmlns:p14="http://schemas.microsoft.com/office/powerpoint/2010/main" val="1368756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01">
    <p:bg>
      <p:bgPr>
        <a:solidFill>
          <a:schemeClr val="accent4"/>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F186DFC-6D9E-4FB6-B1CC-86DCB758B447}"/>
              </a:ext>
            </a:extLst>
          </p:cNvPr>
          <p:cNvSpPr>
            <a:spLocks noGrp="1"/>
          </p:cNvSpPr>
          <p:nvPr>
            <p:ph type="ftr" sz="quarter" idx="15"/>
          </p:nvPr>
        </p:nvSpPr>
        <p:spPr/>
        <p:txBody>
          <a:bodyPr/>
          <a:lstStyle/>
          <a:p>
            <a:r>
              <a:rPr lang="en-GB"/>
              <a:t>m.e.bathen@fys.uio.no</a:t>
            </a:r>
          </a:p>
        </p:txBody>
      </p:sp>
      <p:sp>
        <p:nvSpPr>
          <p:cNvPr id="7" name="Slide Number Placeholder 6">
            <a:extLst>
              <a:ext uri="{FF2B5EF4-FFF2-40B4-BE49-F238E27FC236}">
                <a16:creationId xmlns:a16="http://schemas.microsoft.com/office/drawing/2014/main" id="{4D896BDF-6D78-418D-90CE-A3E480A0637E}"/>
              </a:ext>
            </a:extLst>
          </p:cNvPr>
          <p:cNvSpPr>
            <a:spLocks noGrp="1"/>
          </p:cNvSpPr>
          <p:nvPr>
            <p:ph type="sldNum" sz="quarter" idx="16"/>
          </p:nvPr>
        </p:nvSpPr>
        <p:spPr/>
        <p:txBody>
          <a:bodyPr/>
          <a:lstStyle/>
          <a:p>
            <a:r>
              <a:rPr lang="en-GB"/>
              <a:t>Page </a:t>
            </a:r>
            <a:fld id="{5251F420-7306-4E7C-A79E-F31A38F7D392}" type="slidenum">
              <a:rPr lang="en-GB" smtClean="0"/>
              <a:pPr/>
              <a:t>‹#›</a:t>
            </a:fld>
            <a:endParaRPr lang="en-GB"/>
          </a:p>
        </p:txBody>
      </p:sp>
      <p:sp>
        <p:nvSpPr>
          <p:cNvPr id="2" name="Title 1"/>
          <p:cNvSpPr>
            <a:spLocks noGrp="1"/>
          </p:cNvSpPr>
          <p:nvPr>
            <p:ph type="title"/>
          </p:nvPr>
        </p:nvSpPr>
        <p:spPr>
          <a:xfrm>
            <a:off x="360045" y="2503593"/>
            <a:ext cx="3717652" cy="1325563"/>
          </a:xfrm>
        </p:spPr>
        <p:txBody>
          <a:bodyPr/>
          <a:lstStyle>
            <a:lvl1pPr>
              <a:defRPr sz="4501"/>
            </a:lvl1pPr>
          </a:lstStyle>
          <a:p>
            <a:r>
              <a:rPr lang="en-US" noProof="0"/>
              <a:t>Click to edit Master title style</a:t>
            </a:r>
            <a:endParaRPr lang="en-GB" noProof="0"/>
          </a:p>
        </p:txBody>
      </p:sp>
      <p:sp>
        <p:nvSpPr>
          <p:cNvPr id="9" name="Text Placeholder 8">
            <a:extLst>
              <a:ext uri="{FF2B5EF4-FFF2-40B4-BE49-F238E27FC236}">
                <a16:creationId xmlns:a16="http://schemas.microsoft.com/office/drawing/2014/main" id="{4F5D4F5D-6A45-4660-B498-EC62A1753CA4}"/>
              </a:ext>
            </a:extLst>
          </p:cNvPr>
          <p:cNvSpPr>
            <a:spLocks noGrp="1"/>
          </p:cNvSpPr>
          <p:nvPr>
            <p:ph type="body" sz="quarter" idx="13" hasCustomPrompt="1"/>
          </p:nvPr>
        </p:nvSpPr>
        <p:spPr>
          <a:xfrm>
            <a:off x="6002667" y="1768008"/>
            <a:ext cx="5863168" cy="4351338"/>
          </a:xfrm>
          <a:prstGeom prst="rect">
            <a:avLst/>
          </a:prstGeom>
        </p:spPr>
        <p:txBody>
          <a:bodyPr lIns="0" tIns="0" rIns="0" bIns="0"/>
          <a:lstStyle>
            <a:lvl1pPr marL="0" indent="0" algn="l">
              <a:lnSpc>
                <a:spcPct val="100000"/>
              </a:lnSpc>
              <a:spcBef>
                <a:spcPts val="0"/>
              </a:spcBef>
              <a:spcAft>
                <a:spcPts val="0"/>
              </a:spcAft>
              <a:buClrTx/>
              <a:buFontTx/>
              <a:buNone/>
              <a:defRPr sz="4501" b="0" i="0" u="none" cap="none">
                <a:solidFill>
                  <a:srgbClr val="000000"/>
                </a:solidFill>
                <a:latin typeface="+mn-lt"/>
              </a:defRPr>
            </a:lvl1pPr>
            <a:lvl2pPr marL="0" indent="0" algn="l">
              <a:lnSpc>
                <a:spcPct val="100000"/>
              </a:lnSpc>
              <a:spcBef>
                <a:spcPts val="0"/>
              </a:spcBef>
              <a:spcAft>
                <a:spcPts val="0"/>
              </a:spcAft>
              <a:buClrTx/>
              <a:buFontTx/>
              <a:buNone/>
              <a:defRPr sz="4501" b="0" i="0" u="none" cap="none">
                <a:solidFill>
                  <a:srgbClr val="000000"/>
                </a:solidFill>
                <a:latin typeface="+mn-lt"/>
              </a:defRPr>
            </a:lvl2pPr>
            <a:lvl3pPr marL="0" indent="0" algn="l">
              <a:lnSpc>
                <a:spcPct val="100000"/>
              </a:lnSpc>
              <a:spcBef>
                <a:spcPts val="0"/>
              </a:spcBef>
              <a:spcAft>
                <a:spcPts val="0"/>
              </a:spcAft>
              <a:buClrTx/>
              <a:buFontTx/>
              <a:buNone/>
              <a:defRPr sz="4501" b="0" i="0" u="none" cap="none">
                <a:solidFill>
                  <a:srgbClr val="000000"/>
                </a:solidFill>
                <a:latin typeface="+mn-lt"/>
              </a:defRPr>
            </a:lvl3pPr>
            <a:lvl4pPr marL="0" indent="0" algn="l">
              <a:lnSpc>
                <a:spcPct val="100000"/>
              </a:lnSpc>
              <a:spcBef>
                <a:spcPts val="0"/>
              </a:spcBef>
              <a:spcAft>
                <a:spcPts val="0"/>
              </a:spcAft>
              <a:buClrTx/>
              <a:buFontTx/>
              <a:buNone/>
              <a:defRPr sz="4501" b="0" i="0" u="none" cap="none">
                <a:solidFill>
                  <a:srgbClr val="000000"/>
                </a:solidFill>
                <a:latin typeface="+mn-lt"/>
              </a:defRPr>
            </a:lvl4pPr>
          </a:lstStyle>
          <a:p>
            <a:pPr lvl="0"/>
            <a:r>
              <a:rPr lang="en-GB"/>
              <a:t>Point A</a:t>
            </a:r>
          </a:p>
          <a:p>
            <a:pPr lvl="0"/>
            <a:r>
              <a:rPr lang="en-GB"/>
              <a:t>Point B</a:t>
            </a:r>
          </a:p>
          <a:p>
            <a:pPr lvl="0"/>
            <a:r>
              <a:rPr lang="en-GB"/>
              <a:t>Point C</a:t>
            </a:r>
          </a:p>
          <a:p>
            <a:pPr lvl="0"/>
            <a:r>
              <a:rPr lang="en-GB"/>
              <a:t>Point D</a:t>
            </a:r>
          </a:p>
        </p:txBody>
      </p:sp>
    </p:spTree>
    <p:extLst>
      <p:ext uri="{BB962C8B-B14F-4D97-AF65-F5344CB8AC3E}">
        <p14:creationId xmlns:p14="http://schemas.microsoft.com/office/powerpoint/2010/main" val="1790565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02">
    <p:bg>
      <p:bgPr>
        <a:solidFill>
          <a:schemeClr val="accent4"/>
        </a:solidFill>
        <a:effectLst/>
      </p:bgPr>
    </p:bg>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C3217D3C-2F94-4776-940F-B66CAEAA73CE}"/>
              </a:ext>
            </a:extLst>
          </p:cNvPr>
          <p:cNvSpPr>
            <a:spLocks noGrp="1"/>
          </p:cNvSpPr>
          <p:nvPr>
            <p:ph type="ftr" sz="quarter" idx="30"/>
          </p:nvPr>
        </p:nvSpPr>
        <p:spPr/>
        <p:txBody>
          <a:bodyPr/>
          <a:lstStyle/>
          <a:p>
            <a:r>
              <a:rPr lang="en-GB"/>
              <a:t>m.e.bathen@fys.uio.no</a:t>
            </a:r>
          </a:p>
        </p:txBody>
      </p:sp>
      <p:sp>
        <p:nvSpPr>
          <p:cNvPr id="8" name="Slide Number Placeholder 7">
            <a:extLst>
              <a:ext uri="{FF2B5EF4-FFF2-40B4-BE49-F238E27FC236}">
                <a16:creationId xmlns:a16="http://schemas.microsoft.com/office/drawing/2014/main" id="{D2A18538-81E2-4F00-BA84-3C9F8A64B919}"/>
              </a:ext>
            </a:extLst>
          </p:cNvPr>
          <p:cNvSpPr>
            <a:spLocks noGrp="1"/>
          </p:cNvSpPr>
          <p:nvPr>
            <p:ph type="sldNum" sz="quarter" idx="31"/>
          </p:nvPr>
        </p:nvSpPr>
        <p:spPr/>
        <p:txBody>
          <a:bodyPr/>
          <a:lstStyle/>
          <a:p>
            <a:r>
              <a:rPr lang="en-GB"/>
              <a:t>Page </a:t>
            </a:r>
            <a:fld id="{5251F420-7306-4E7C-A79E-F31A38F7D392}" type="slidenum">
              <a:rPr lang="en-GB" smtClean="0"/>
              <a:pPr/>
              <a:t>‹#›</a:t>
            </a:fld>
            <a:endParaRPr lang="en-GB"/>
          </a:p>
        </p:txBody>
      </p:sp>
      <p:sp>
        <p:nvSpPr>
          <p:cNvPr id="2" name="Title 1"/>
          <p:cNvSpPr>
            <a:spLocks noGrp="1"/>
          </p:cNvSpPr>
          <p:nvPr>
            <p:ph type="title"/>
          </p:nvPr>
        </p:nvSpPr>
        <p:spPr>
          <a:xfrm>
            <a:off x="360045" y="2503593"/>
            <a:ext cx="3717652" cy="1325563"/>
          </a:xfrm>
        </p:spPr>
        <p:txBody>
          <a:bodyPr/>
          <a:lstStyle>
            <a:lvl1pPr>
              <a:defRPr sz="4501"/>
            </a:lvl1pPr>
          </a:lstStyle>
          <a:p>
            <a:r>
              <a:rPr lang="en-US" noProof="0"/>
              <a:t>Click to edit Master title style</a:t>
            </a:r>
            <a:endParaRPr lang="en-GB" noProof="0"/>
          </a:p>
        </p:txBody>
      </p:sp>
      <p:sp>
        <p:nvSpPr>
          <p:cNvPr id="3" name="Text Placeholder 2">
            <a:extLst>
              <a:ext uri="{FF2B5EF4-FFF2-40B4-BE49-F238E27FC236}">
                <a16:creationId xmlns:a16="http://schemas.microsoft.com/office/drawing/2014/main" id="{49E40B9F-ECB7-4387-A58C-0A496B930AD5}"/>
              </a:ext>
            </a:extLst>
          </p:cNvPr>
          <p:cNvSpPr>
            <a:spLocks noGrp="1"/>
          </p:cNvSpPr>
          <p:nvPr>
            <p:ph type="body" sz="quarter" idx="23" hasCustomPrompt="1"/>
          </p:nvPr>
        </p:nvSpPr>
        <p:spPr>
          <a:xfrm>
            <a:off x="4736716" y="881598"/>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A</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Text Placeholder 2">
            <a:extLst>
              <a:ext uri="{FF2B5EF4-FFF2-40B4-BE49-F238E27FC236}">
                <a16:creationId xmlns:a16="http://schemas.microsoft.com/office/drawing/2014/main" id="{36E426CF-9990-43F5-BE14-226088D8A7BB}"/>
              </a:ext>
            </a:extLst>
          </p:cNvPr>
          <p:cNvSpPr>
            <a:spLocks noGrp="1"/>
          </p:cNvSpPr>
          <p:nvPr>
            <p:ph type="body" sz="quarter" idx="27" hasCustomPrompt="1"/>
          </p:nvPr>
        </p:nvSpPr>
        <p:spPr>
          <a:xfrm>
            <a:off x="8413844" y="881597"/>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B</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2">
            <a:extLst>
              <a:ext uri="{FF2B5EF4-FFF2-40B4-BE49-F238E27FC236}">
                <a16:creationId xmlns:a16="http://schemas.microsoft.com/office/drawing/2014/main" id="{B679225E-A5E2-4DC8-9837-7BCA23C8E409}"/>
              </a:ext>
            </a:extLst>
          </p:cNvPr>
          <p:cNvSpPr>
            <a:spLocks noGrp="1"/>
          </p:cNvSpPr>
          <p:nvPr>
            <p:ph type="body" sz="quarter" idx="28" hasCustomPrompt="1"/>
          </p:nvPr>
        </p:nvSpPr>
        <p:spPr>
          <a:xfrm>
            <a:off x="4736715"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C</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2">
            <a:extLst>
              <a:ext uri="{FF2B5EF4-FFF2-40B4-BE49-F238E27FC236}">
                <a16:creationId xmlns:a16="http://schemas.microsoft.com/office/drawing/2014/main" id="{2A833A43-18E3-4392-918C-09F8E26D369D}"/>
              </a:ext>
            </a:extLst>
          </p:cNvPr>
          <p:cNvSpPr>
            <a:spLocks noGrp="1"/>
          </p:cNvSpPr>
          <p:nvPr>
            <p:ph type="body" sz="quarter" idx="24" hasCustomPrompt="1"/>
          </p:nvPr>
        </p:nvSpPr>
        <p:spPr>
          <a:xfrm>
            <a:off x="8413843" y="2527399"/>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D</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Text Placeholder 2">
            <a:extLst>
              <a:ext uri="{FF2B5EF4-FFF2-40B4-BE49-F238E27FC236}">
                <a16:creationId xmlns:a16="http://schemas.microsoft.com/office/drawing/2014/main" id="{C23B8277-88D5-4007-B32D-B587FB6C14E8}"/>
              </a:ext>
            </a:extLst>
          </p:cNvPr>
          <p:cNvSpPr>
            <a:spLocks noGrp="1"/>
          </p:cNvSpPr>
          <p:nvPr>
            <p:ph type="body" sz="quarter" idx="25" hasCustomPrompt="1"/>
          </p:nvPr>
        </p:nvSpPr>
        <p:spPr>
          <a:xfrm>
            <a:off x="473671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E</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7" name="Text Placeholder 2">
            <a:extLst>
              <a:ext uri="{FF2B5EF4-FFF2-40B4-BE49-F238E27FC236}">
                <a16:creationId xmlns:a16="http://schemas.microsoft.com/office/drawing/2014/main" id="{2366E2B9-433F-4D84-9677-520FBB3E32B3}"/>
              </a:ext>
            </a:extLst>
          </p:cNvPr>
          <p:cNvSpPr>
            <a:spLocks noGrp="1"/>
          </p:cNvSpPr>
          <p:nvPr>
            <p:ph type="body" sz="quarter" idx="26" hasCustomPrompt="1"/>
          </p:nvPr>
        </p:nvSpPr>
        <p:spPr>
          <a:xfrm>
            <a:off x="8413845" y="4173201"/>
            <a:ext cx="2970013" cy="1528506"/>
          </a:xfrm>
          <a:prstGeom prst="rect">
            <a:avLst/>
          </a:prstGeom>
        </p:spPr>
        <p:txBody>
          <a:bodyPr lIns="0" tIns="0" rIns="0" bIns="0"/>
          <a:lstStyle>
            <a:lvl1pPr marL="0" indent="0">
              <a:buFont typeface="Arial" panose="020B0604020202020204" pitchFamily="34" charset="0"/>
              <a:buChar char="​"/>
              <a:defRPr sz="3001"/>
            </a:lvl1pPr>
            <a:lvl2pPr marL="516835" indent="-123850">
              <a:spcBef>
                <a:spcPts val="1400"/>
              </a:spcBef>
              <a:tabLst/>
              <a:defRPr/>
            </a:lvl2pPr>
          </a:lstStyle>
          <a:p>
            <a:pPr lvl="0"/>
            <a:r>
              <a:rPr lang="en-GB" noProof="0"/>
              <a:t>Point F</a:t>
            </a:r>
          </a:p>
          <a:p>
            <a:pPr lvl="1"/>
            <a:r>
              <a:rPr lang="en-GB" noProof="0"/>
              <a:t>Second level</a:t>
            </a:r>
          </a:p>
          <a:p>
            <a:pPr lvl="2"/>
            <a:r>
              <a:rPr lang="en-GB" noProof="0"/>
              <a:t>Third level</a:t>
            </a:r>
          </a:p>
          <a:p>
            <a:pPr lvl="3"/>
            <a:r>
              <a:rPr lang="en-GB" noProof="0"/>
              <a:t>Fourth level</a:t>
            </a:r>
          </a:p>
          <a:p>
            <a:pPr lvl="4"/>
            <a:r>
              <a:rPr lang="en-GB" noProof="0"/>
              <a:t>Fifth level</a:t>
            </a:r>
          </a:p>
        </p:txBody>
      </p:sp>
    </p:spTree>
    <p:extLst>
      <p:ext uri="{BB962C8B-B14F-4D97-AF65-F5344CB8AC3E}">
        <p14:creationId xmlns:p14="http://schemas.microsoft.com/office/powerpoint/2010/main" val="3172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hapter page">
    <p:bg>
      <p:bgPr>
        <a:solidFill>
          <a:schemeClr val="accent2"/>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BCC00A-19CF-41BF-8147-46CE1C6A77C6}"/>
              </a:ext>
            </a:extLst>
          </p:cNvPr>
          <p:cNvSpPr>
            <a:spLocks noGrp="1"/>
          </p:cNvSpPr>
          <p:nvPr>
            <p:ph type="pic" sz="quarter" idx="14" hasCustomPrompt="1"/>
          </p:nvPr>
        </p:nvSpPr>
        <p:spPr>
          <a:xfrm>
            <a:off x="0" y="0"/>
            <a:ext cx="12191999" cy="6858000"/>
          </a:xfrm>
          <a:prstGeom prst="rect">
            <a:avLst/>
          </a:prstGeom>
        </p:spPr>
        <p:txBody>
          <a:bodyPr lIns="0" tIns="0" rIns="0" bIns="0"/>
          <a:lstStyle>
            <a:lvl1pPr>
              <a:buNone/>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Click insert – Picture – this device– to add or change the picture</a:t>
            </a:r>
          </a:p>
        </p:txBody>
      </p:sp>
      <p:sp>
        <p:nvSpPr>
          <p:cNvPr id="5" name="Footer Placeholder 4">
            <a:extLst>
              <a:ext uri="{FF2B5EF4-FFF2-40B4-BE49-F238E27FC236}">
                <a16:creationId xmlns:a16="http://schemas.microsoft.com/office/drawing/2014/main" id="{97A56754-BC1F-4AFB-8AED-B7CF1564DFA2}"/>
              </a:ext>
            </a:extLst>
          </p:cNvPr>
          <p:cNvSpPr>
            <a:spLocks noGrp="1"/>
          </p:cNvSpPr>
          <p:nvPr>
            <p:ph type="ftr" sz="quarter" idx="17"/>
          </p:nvPr>
        </p:nvSpPr>
        <p:spPr/>
        <p:txBody>
          <a:bodyPr/>
          <a:lstStyle/>
          <a:p>
            <a:r>
              <a:rPr lang="en-GB"/>
              <a:t>m.e.bathen@fys.uio.no</a:t>
            </a:r>
          </a:p>
        </p:txBody>
      </p:sp>
      <p:sp>
        <p:nvSpPr>
          <p:cNvPr id="17" name="Slide Number Placeholder 16">
            <a:extLst>
              <a:ext uri="{FF2B5EF4-FFF2-40B4-BE49-F238E27FC236}">
                <a16:creationId xmlns:a16="http://schemas.microsoft.com/office/drawing/2014/main" id="{C5A29817-1D23-4F45-B57C-D72EAB63959B}"/>
              </a:ext>
            </a:extLst>
          </p:cNvPr>
          <p:cNvSpPr>
            <a:spLocks noGrp="1"/>
          </p:cNvSpPr>
          <p:nvPr>
            <p:ph type="sldNum" sz="quarter" idx="18"/>
          </p:nvPr>
        </p:nvSpPr>
        <p:spPr/>
        <p:txBody>
          <a:bodyPr/>
          <a:lstStyle/>
          <a:p>
            <a:r>
              <a:rPr lang="en-GB"/>
              <a:t>Page </a:t>
            </a:r>
            <a:fld id="{5251F420-7306-4E7C-A79E-F31A38F7D392}" type="slidenum">
              <a:rPr lang="en-GB" smtClean="0"/>
              <a:pPr/>
              <a:t>‹#›</a:t>
            </a:fld>
            <a:endParaRPr lang="en-GB"/>
          </a:p>
        </p:txBody>
      </p:sp>
      <p:sp>
        <p:nvSpPr>
          <p:cNvPr id="9" name="addin_colorlist" hidden="1">
            <a:extLst>
              <a:ext uri="{FF2B5EF4-FFF2-40B4-BE49-F238E27FC236}">
                <a16:creationId xmlns:a16="http://schemas.microsoft.com/office/drawing/2014/main" id="{F6C04A44-E476-4A49-B738-EE2D47D4BAD9}"/>
              </a:ext>
            </a:extLst>
          </p:cNvPr>
          <p:cNvSpPr/>
          <p:nvPr userDrawn="1"/>
        </p:nvSpPr>
        <p:spPr>
          <a:xfrm>
            <a:off x="0"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sid1, sid2, sid3, sid4</a:t>
            </a:r>
          </a:p>
        </p:txBody>
      </p:sp>
      <p:sp>
        <p:nvSpPr>
          <p:cNvPr id="10" name="addin_colorbox" hidden="1">
            <a:extLst>
              <a:ext uri="{FF2B5EF4-FFF2-40B4-BE49-F238E27FC236}">
                <a16:creationId xmlns:a16="http://schemas.microsoft.com/office/drawing/2014/main" id="{27C08BAF-0936-474D-B97E-5B57BFE4B3DC}"/>
              </a:ext>
            </a:extLst>
          </p:cNvPr>
          <p:cNvSpPr/>
          <p:nvPr userDrawn="1"/>
        </p:nvSpPr>
        <p:spPr>
          <a:xfrm>
            <a:off x="4973338" y="-1442711"/>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1" name="addin_title" hidden="1">
            <a:extLst>
              <a:ext uri="{FF2B5EF4-FFF2-40B4-BE49-F238E27FC236}">
                <a16:creationId xmlns:a16="http://schemas.microsoft.com/office/drawing/2014/main" id="{CD588095-EB6E-4EE9-A470-1FC6B276AA8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2" name="addin_text" hidden="1">
            <a:extLst>
              <a:ext uri="{FF2B5EF4-FFF2-40B4-BE49-F238E27FC236}">
                <a16:creationId xmlns:a16="http://schemas.microsoft.com/office/drawing/2014/main" id="{01792D08-5194-467E-A9CB-E87CD6F0CF3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4" name="addin_image" hidden="1">
            <a:extLst>
              <a:ext uri="{FF2B5EF4-FFF2-40B4-BE49-F238E27FC236}">
                <a16:creationId xmlns:a16="http://schemas.microsoft.com/office/drawing/2014/main" id="{7E0FF7D7-FC31-4FA1-B98D-9F5E73E0ED0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5" name="addin_background" hidden="1">
            <a:extLst>
              <a:ext uri="{FF2B5EF4-FFF2-40B4-BE49-F238E27FC236}">
                <a16:creationId xmlns:a16="http://schemas.microsoft.com/office/drawing/2014/main" id="{D73E79DB-AFAF-477A-B39A-3600CE59C832}"/>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addin_background</a:t>
            </a:r>
            <a:endParaRPr lang="en-GB"/>
          </a:p>
        </p:txBody>
      </p:sp>
      <p:sp>
        <p:nvSpPr>
          <p:cNvPr id="16" name="addin_logo" hidden="1">
            <a:extLst>
              <a:ext uri="{FF2B5EF4-FFF2-40B4-BE49-F238E27FC236}">
                <a16:creationId xmlns:a16="http://schemas.microsoft.com/office/drawing/2014/main" id="{6D0ECAE0-D83D-477F-8858-4811F35FC31D}"/>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sp>
        <p:nvSpPr>
          <p:cNvPr id="18" name="Text Placeholder 20" descr="Logo university of oslo">
            <a:extLst>
              <a:ext uri="{FF2B5EF4-FFF2-40B4-BE49-F238E27FC236}">
                <a16:creationId xmlns:a16="http://schemas.microsoft.com/office/drawing/2014/main" id="{78331A89-C566-4692-9795-947C86498A5C}"/>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GB"/>
              <a:t> </a:t>
            </a:r>
          </a:p>
        </p:txBody>
      </p:sp>
      <p:sp>
        <p:nvSpPr>
          <p:cNvPr id="6" name="Title 1">
            <a:extLst>
              <a:ext uri="{FF2B5EF4-FFF2-40B4-BE49-F238E27FC236}">
                <a16:creationId xmlns:a16="http://schemas.microsoft.com/office/drawing/2014/main" id="{87DF5643-8F24-4F16-9356-F129900A4A27}"/>
              </a:ext>
            </a:extLst>
          </p:cNvPr>
          <p:cNvSpPr>
            <a:spLocks noGrp="1"/>
          </p:cNvSpPr>
          <p:nvPr>
            <p:ph type="ctrTitle"/>
          </p:nvPr>
        </p:nvSpPr>
        <p:spPr>
          <a:xfrm>
            <a:off x="1524000" y="3151019"/>
            <a:ext cx="9144000" cy="1878763"/>
          </a:xfrm>
        </p:spPr>
        <p:txBody>
          <a:bodyPr wrap="none" anchor="t"/>
          <a:lstStyle>
            <a:lvl1pPr algn="ctr">
              <a:defRPr sz="4501">
                <a:highlight>
                  <a:srgbClr val="FFFFFF"/>
                </a:highlight>
              </a:defRPr>
            </a:lvl1pPr>
          </a:lstStyle>
          <a:p>
            <a:r>
              <a:rPr lang="en-US" noProof="0"/>
              <a:t>Click to edit Master title style</a:t>
            </a:r>
            <a:endParaRPr lang="en-GB" noProof="0"/>
          </a:p>
        </p:txBody>
      </p:sp>
      <p:sp>
        <p:nvSpPr>
          <p:cNvPr id="7" name="Subtitle 2">
            <a:extLst>
              <a:ext uri="{FF2B5EF4-FFF2-40B4-BE49-F238E27FC236}">
                <a16:creationId xmlns:a16="http://schemas.microsoft.com/office/drawing/2014/main" id="{545301A6-9B63-4AF8-9A67-C362499DE552}"/>
              </a:ext>
            </a:extLst>
          </p:cNvPr>
          <p:cNvSpPr>
            <a:spLocks noGrp="1"/>
          </p:cNvSpPr>
          <p:nvPr>
            <p:ph type="subTitle" idx="1"/>
          </p:nvPr>
        </p:nvSpPr>
        <p:spPr>
          <a:xfrm>
            <a:off x="1524000" y="1144304"/>
            <a:ext cx="9144000" cy="1655762"/>
          </a:xfrm>
        </p:spPr>
        <p:txBody>
          <a:bodyPr wrap="none" bIns="0" anchor="b"/>
          <a:lstStyle>
            <a:lvl1pPr marL="0" indent="0" algn="ctr">
              <a:buNone/>
              <a:defRPr sz="1750">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noProof="0"/>
              <a:t>Click to edit Master subtitle style</a:t>
            </a:r>
            <a:endParaRPr lang="en-GB" noProof="0"/>
          </a:p>
        </p:txBody>
      </p:sp>
    </p:spTree>
    <p:extLst>
      <p:ext uri="{BB962C8B-B14F-4D97-AF65-F5344CB8AC3E}">
        <p14:creationId xmlns:p14="http://schemas.microsoft.com/office/powerpoint/2010/main" val="13586852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10FAE04-E853-4650-A24D-5F754E1D5AE2}"/>
              </a:ext>
            </a:extLst>
          </p:cNvPr>
          <p:cNvSpPr>
            <a:spLocks noGrp="1"/>
          </p:cNvSpPr>
          <p:nvPr>
            <p:ph type="pic" sz="quarter" idx="14" hasCustomPrompt="1"/>
          </p:nvPr>
        </p:nvSpPr>
        <p:spPr>
          <a:xfrm>
            <a:off x="0" y="0"/>
            <a:ext cx="12191999" cy="6858000"/>
          </a:xfrm>
          <a:prstGeom prst="rect">
            <a:avLst/>
          </a:prstGeom>
          <a:solidFill>
            <a:schemeClr val="accent6"/>
          </a:solidFill>
        </p:spPr>
        <p:txBody>
          <a:bodyPr lIns="0" tIns="0" rIns="0" bIns="0"/>
          <a:lstStyle>
            <a:lvl1pPr>
              <a:buNone/>
              <a:defRPr>
                <a:solidFill>
                  <a:schemeClr val="bg1"/>
                </a:solidFill>
              </a:defRPr>
            </a:lvl1pPr>
          </a:lstStyle>
          <a:p>
            <a:pPr marL="125438" marR="0" lvl="0" indent="-125438" algn="l"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Click insert – Picture – this device– to add or change the picture</a:t>
            </a:r>
          </a:p>
          <a:p>
            <a:endParaRPr lang="en-GB"/>
          </a:p>
        </p:txBody>
      </p:sp>
      <p:sp>
        <p:nvSpPr>
          <p:cNvPr id="21" name="Text Placeholder 20" descr="Logo university of oslo">
            <a:extLst>
              <a:ext uri="{FF2B5EF4-FFF2-40B4-BE49-F238E27FC236}">
                <a16:creationId xmlns:a16="http://schemas.microsoft.com/office/drawing/2014/main" id="{3A7958F3-5218-4366-80FC-02B2FD0D92BF}"/>
              </a:ext>
            </a:extLst>
          </p:cNvPr>
          <p:cNvSpPr>
            <a:spLocks noGrp="1"/>
          </p:cNvSpPr>
          <p:nvPr>
            <p:ph type="body" sz="quarter" idx="16" hasCustomPrompt="1"/>
          </p:nvPr>
        </p:nvSpPr>
        <p:spPr>
          <a:xfrm>
            <a:off x="381001" y="6280142"/>
            <a:ext cx="767518" cy="20298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GB"/>
              <a:t> </a:t>
            </a:r>
          </a:p>
        </p:txBody>
      </p:sp>
      <p:sp>
        <p:nvSpPr>
          <p:cNvPr id="4" name="addin_colorlist" hidden="1">
            <a:extLst>
              <a:ext uri="{FF2B5EF4-FFF2-40B4-BE49-F238E27FC236}">
                <a16:creationId xmlns:a16="http://schemas.microsoft.com/office/drawing/2014/main" id="{3688BA85-E873-4370-B3DC-1DB3D6805327}"/>
              </a:ext>
            </a:extLst>
          </p:cNvPr>
          <p:cNvSpPr/>
          <p:nvPr userDrawn="1"/>
        </p:nvSpPr>
        <p:spPr>
          <a:xfrm>
            <a:off x="2430935"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sitk1, sitk2, sitk3</a:t>
            </a:r>
          </a:p>
        </p:txBody>
      </p:sp>
      <p:sp>
        <p:nvSpPr>
          <p:cNvPr id="5" name="addin_colorbox" hidden="1">
            <a:extLst>
              <a:ext uri="{FF2B5EF4-FFF2-40B4-BE49-F238E27FC236}">
                <a16:creationId xmlns:a16="http://schemas.microsoft.com/office/drawing/2014/main" id="{01750E1E-149D-4737-BB50-E180FD96210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6" name="addin_title" hidden="1">
            <a:extLst>
              <a:ext uri="{FF2B5EF4-FFF2-40B4-BE49-F238E27FC236}">
                <a16:creationId xmlns:a16="http://schemas.microsoft.com/office/drawing/2014/main" id="{8A95C1E6-41C2-4B63-A678-1197B885A271}"/>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7" name="addin_text" hidden="1">
            <a:extLst>
              <a:ext uri="{FF2B5EF4-FFF2-40B4-BE49-F238E27FC236}">
                <a16:creationId xmlns:a16="http://schemas.microsoft.com/office/drawing/2014/main" id="{88900728-1D9A-4CFE-BD46-77F03BBF682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8" name="addin_image" hidden="1">
            <a:extLst>
              <a:ext uri="{FF2B5EF4-FFF2-40B4-BE49-F238E27FC236}">
                <a16:creationId xmlns:a16="http://schemas.microsoft.com/office/drawing/2014/main" id="{71F63DE9-1A9D-416E-8BF1-5DDBAC2C3665}"/>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9" name="addin_grouplist" hidden="1">
            <a:extLst>
              <a:ext uri="{FF2B5EF4-FFF2-40B4-BE49-F238E27FC236}">
                <a16:creationId xmlns:a16="http://schemas.microsoft.com/office/drawing/2014/main" id="{55453450-7C5E-47ED-8FB9-95BB5C19019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0" name="addin_background" hidden="1">
            <a:extLst>
              <a:ext uri="{FF2B5EF4-FFF2-40B4-BE49-F238E27FC236}">
                <a16:creationId xmlns:a16="http://schemas.microsoft.com/office/drawing/2014/main" id="{19DE1B7D-2015-4D3D-81DA-BE1C0B884B8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Addin_background</a:t>
            </a:r>
            <a:endParaRPr lang="en-GB"/>
          </a:p>
        </p:txBody>
      </p:sp>
      <p:sp>
        <p:nvSpPr>
          <p:cNvPr id="12" name="addin_colorlist" hidden="1">
            <a:extLst>
              <a:ext uri="{FF2B5EF4-FFF2-40B4-BE49-F238E27FC236}">
                <a16:creationId xmlns:a16="http://schemas.microsoft.com/office/drawing/2014/main" id="{2DACBF1F-1831-46CB-8E94-DAC5CC4C8A53}"/>
              </a:ext>
            </a:extLst>
          </p:cNvPr>
          <p:cNvSpPr/>
          <p:nvPr userDrawn="1"/>
        </p:nvSpPr>
        <p:spPr>
          <a:xfrm>
            <a:off x="2583335"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sitk1, sitk2, sitk3</a:t>
            </a:r>
          </a:p>
        </p:txBody>
      </p:sp>
      <p:sp>
        <p:nvSpPr>
          <p:cNvPr id="13" name="addin_colorbox" hidden="1">
            <a:extLst>
              <a:ext uri="{FF2B5EF4-FFF2-40B4-BE49-F238E27FC236}">
                <a16:creationId xmlns:a16="http://schemas.microsoft.com/office/drawing/2014/main" id="{08780C0B-BBD9-4BF7-B461-4D609C762B61}"/>
              </a:ext>
            </a:extLst>
          </p:cNvPr>
          <p:cNvSpPr/>
          <p:nvPr userDrawn="1"/>
        </p:nvSpPr>
        <p:spPr>
          <a:xfrm>
            <a:off x="501427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4" name="addin_title" hidden="1">
            <a:extLst>
              <a:ext uri="{FF2B5EF4-FFF2-40B4-BE49-F238E27FC236}">
                <a16:creationId xmlns:a16="http://schemas.microsoft.com/office/drawing/2014/main" id="{3E5FC6D0-29E6-4763-9016-B07C6C2F674E}"/>
              </a:ext>
            </a:extLst>
          </p:cNvPr>
          <p:cNvSpPr/>
          <p:nvPr userDrawn="1"/>
        </p:nvSpPr>
        <p:spPr>
          <a:xfrm>
            <a:off x="9876140" y="-13602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E5048523-44FB-402D-AF9A-189895D758AB}"/>
              </a:ext>
            </a:extLst>
          </p:cNvPr>
          <p:cNvSpPr/>
          <p:nvPr userDrawn="1"/>
        </p:nvSpPr>
        <p:spPr>
          <a:xfrm>
            <a:off x="1524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4EBCC3D3-FB5E-4C44-BD2A-4765289129B6}"/>
              </a:ext>
            </a:extLst>
          </p:cNvPr>
          <p:cNvSpPr/>
          <p:nvPr userDrawn="1"/>
        </p:nvSpPr>
        <p:spPr>
          <a:xfrm>
            <a:off x="2657476"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A21182DD-62B1-48E3-8A1E-30E0E49F8581}"/>
              </a:ext>
            </a:extLst>
          </p:cNvPr>
          <p:cNvSpPr/>
          <p:nvPr userDrawn="1"/>
        </p:nvSpPr>
        <p:spPr>
          <a:xfrm>
            <a:off x="5125738"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8" name="addin_background" hidden="1">
            <a:extLst>
              <a:ext uri="{FF2B5EF4-FFF2-40B4-BE49-F238E27FC236}">
                <a16:creationId xmlns:a16="http://schemas.microsoft.com/office/drawing/2014/main" id="{DA65AA7C-2435-43EC-9E54-A952934DE561}"/>
              </a:ext>
            </a:extLst>
          </p:cNvPr>
          <p:cNvSpPr/>
          <p:nvPr userDrawn="1"/>
        </p:nvSpPr>
        <p:spPr>
          <a:xfrm>
            <a:off x="7594000" y="-7087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Addin_background</a:t>
            </a:r>
            <a:endParaRPr lang="en-GB"/>
          </a:p>
        </p:txBody>
      </p:sp>
      <p:sp>
        <p:nvSpPr>
          <p:cNvPr id="2" name="Title 1"/>
          <p:cNvSpPr>
            <a:spLocks noGrp="1"/>
          </p:cNvSpPr>
          <p:nvPr>
            <p:ph type="ctrTitle" hasCustomPrompt="1"/>
          </p:nvPr>
        </p:nvSpPr>
        <p:spPr>
          <a:xfrm>
            <a:off x="1524000" y="2057638"/>
            <a:ext cx="9144000" cy="2733991"/>
          </a:xfrm>
        </p:spPr>
        <p:txBody>
          <a:bodyPr anchor="ctr"/>
          <a:lstStyle>
            <a:lvl1pPr algn="ctr">
              <a:lnSpc>
                <a:spcPct val="100000"/>
              </a:lnSpc>
              <a:defRPr sz="4501">
                <a:solidFill>
                  <a:schemeClr val="tx1"/>
                </a:solidFill>
                <a:highlight>
                  <a:srgbClr val="FFFFFF"/>
                </a:highlight>
              </a:defRPr>
            </a:lvl1pPr>
          </a:lstStyle>
          <a:p>
            <a:r>
              <a:rPr lang="en-GB" noProof="0"/>
              <a:t>Quote</a:t>
            </a:r>
          </a:p>
        </p:txBody>
      </p:sp>
    </p:spTree>
    <p:extLst>
      <p:ext uri="{BB962C8B-B14F-4D97-AF65-F5344CB8AC3E}">
        <p14:creationId xmlns:p14="http://schemas.microsoft.com/office/powerpoint/2010/main" val="1331471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ne textbox with subheadin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E47832A-C200-4F7E-AF3E-D40604841FC4}"/>
              </a:ext>
            </a:extLst>
          </p:cNvPr>
          <p:cNvSpPr>
            <a:spLocks noGrp="1"/>
          </p:cNvSpPr>
          <p:nvPr>
            <p:ph type="ftr" sz="quarter" idx="32"/>
          </p:nvPr>
        </p:nvSpPr>
        <p:spPr/>
        <p:txBody>
          <a:bodyPr/>
          <a:lstStyle/>
          <a:p>
            <a:r>
              <a:rPr lang="en-GB"/>
              <a:t>m.e.bathen@fys.uio.no</a:t>
            </a:r>
          </a:p>
        </p:txBody>
      </p:sp>
      <p:sp>
        <p:nvSpPr>
          <p:cNvPr id="5" name="Slide Number Placeholder 4">
            <a:extLst>
              <a:ext uri="{FF2B5EF4-FFF2-40B4-BE49-F238E27FC236}">
                <a16:creationId xmlns:a16="http://schemas.microsoft.com/office/drawing/2014/main" id="{8B58FA56-4D7C-4979-BB98-B74CBD5F52E4}"/>
              </a:ext>
            </a:extLst>
          </p:cNvPr>
          <p:cNvSpPr>
            <a:spLocks noGrp="1"/>
          </p:cNvSpPr>
          <p:nvPr>
            <p:ph type="sldNum" sz="quarter" idx="33"/>
          </p:nvPr>
        </p:nvSpPr>
        <p:spPr/>
        <p:txBody>
          <a:bodyPr/>
          <a:lstStyle/>
          <a:p>
            <a:r>
              <a:rPr lang="en-GB"/>
              <a:t>Page </a:t>
            </a:r>
            <a:fld id="{5251F420-7306-4E7C-A79E-F31A38F7D392}" type="slidenum">
              <a:rPr lang="en-GB" smtClean="0"/>
              <a:pPr/>
              <a:t>‹#›</a:t>
            </a:fld>
            <a:endParaRPr lang="en-GB"/>
          </a:p>
        </p:txBody>
      </p:sp>
      <p:sp>
        <p:nvSpPr>
          <p:cNvPr id="10" name="addin_colorlist" hidden="1">
            <a:extLst>
              <a:ext uri="{FF2B5EF4-FFF2-40B4-BE49-F238E27FC236}">
                <a16:creationId xmlns:a16="http://schemas.microsoft.com/office/drawing/2014/main" id="{8B0F07D4-E137-450A-A399-427F7D47525A}"/>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p>
        </p:txBody>
      </p:sp>
      <p:sp>
        <p:nvSpPr>
          <p:cNvPr id="11" name="addin_colorbox" hidden="1">
            <a:extLst>
              <a:ext uri="{FF2B5EF4-FFF2-40B4-BE49-F238E27FC236}">
                <a16:creationId xmlns:a16="http://schemas.microsoft.com/office/drawing/2014/main" id="{9761E957-F0CF-4ED4-8E8C-AFE74B2607CC}"/>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9D120309-D0E9-4B2D-83AB-98B0994003A4}"/>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3" name="addin_text" hidden="1">
            <a:extLst>
              <a:ext uri="{FF2B5EF4-FFF2-40B4-BE49-F238E27FC236}">
                <a16:creationId xmlns:a16="http://schemas.microsoft.com/office/drawing/2014/main" id="{2FE70167-8B95-4B7D-B4C2-8256CD84C131}"/>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4" name="addin_image" hidden="1">
            <a:extLst>
              <a:ext uri="{FF2B5EF4-FFF2-40B4-BE49-F238E27FC236}">
                <a16:creationId xmlns:a16="http://schemas.microsoft.com/office/drawing/2014/main" id="{1D7ED362-5A13-4207-A4AC-51294178664A}"/>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5" name="addin_grouplist" hidden="1">
            <a:extLst>
              <a:ext uri="{FF2B5EF4-FFF2-40B4-BE49-F238E27FC236}">
                <a16:creationId xmlns:a16="http://schemas.microsoft.com/office/drawing/2014/main" id="{029ACE22-851C-4C97-B1E3-EA848D59445A}"/>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6" name="addin_logo" hidden="1">
            <a:extLst>
              <a:ext uri="{FF2B5EF4-FFF2-40B4-BE49-F238E27FC236}">
                <a16:creationId xmlns:a16="http://schemas.microsoft.com/office/drawing/2014/main" id="{EFB2C001-E71D-4B8A-BAF5-211DE2ADC30B}"/>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sp>
        <p:nvSpPr>
          <p:cNvPr id="17" name="addin_fillplaceholders" hidden="1">
            <a:extLst>
              <a:ext uri="{FF2B5EF4-FFF2-40B4-BE49-F238E27FC236}">
                <a16:creationId xmlns:a16="http://schemas.microsoft.com/office/drawing/2014/main" id="{9DBF4DD5-759D-4A79-A2D4-EE39820097C1}"/>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p>
        </p:txBody>
      </p:sp>
      <p:sp>
        <p:nvSpPr>
          <p:cNvPr id="18" name="addin_background" hidden="1">
            <a:extLst>
              <a:ext uri="{FF2B5EF4-FFF2-40B4-BE49-F238E27FC236}">
                <a16:creationId xmlns:a16="http://schemas.microsoft.com/office/drawing/2014/main" id="{76F86FE6-0CB7-4301-BAD6-3B7985B4B9E1}"/>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7" name="Title 1">
            <a:extLst>
              <a:ext uri="{FF2B5EF4-FFF2-40B4-BE49-F238E27FC236}">
                <a16:creationId xmlns:a16="http://schemas.microsoft.com/office/drawing/2014/main" id="{B56CCB20-1FDA-476C-ABED-9935789F1B91}"/>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
        <p:nvSpPr>
          <p:cNvPr id="8" name="Subtitle 2">
            <a:extLst>
              <a:ext uri="{FF2B5EF4-FFF2-40B4-BE49-F238E27FC236}">
                <a16:creationId xmlns:a16="http://schemas.microsoft.com/office/drawing/2014/main" id="{9F5C773A-A4EB-4EF6-ADC2-2E8B749815D3}"/>
              </a:ext>
            </a:extLst>
          </p:cNvPr>
          <p:cNvSpPr>
            <a:spLocks noGrp="1"/>
          </p:cNvSpPr>
          <p:nvPr>
            <p:ph type="subTitle" idx="13"/>
          </p:nvPr>
        </p:nvSpPr>
        <p:spPr>
          <a:xfrm>
            <a:off x="360044" y="1082726"/>
            <a:ext cx="11471910"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a:p>
        </p:txBody>
      </p:sp>
      <p:sp>
        <p:nvSpPr>
          <p:cNvPr id="9" name="Content Placeholder 1">
            <a:extLst>
              <a:ext uri="{FF2B5EF4-FFF2-40B4-BE49-F238E27FC236}">
                <a16:creationId xmlns:a16="http://schemas.microsoft.com/office/drawing/2014/main" id="{AB95D2E9-734C-4FC0-B35A-0D937B2F7D06}"/>
              </a:ext>
            </a:extLst>
          </p:cNvPr>
          <p:cNvSpPr>
            <a:spLocks noGrp="1"/>
          </p:cNvSpPr>
          <p:nvPr>
            <p:ph sz="quarter" idx="34"/>
          </p:nvPr>
        </p:nvSpPr>
        <p:spPr>
          <a:xfrm>
            <a:off x="360044" y="1757499"/>
            <a:ext cx="11471910" cy="430110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8545343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textboxes with subheadin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3AB79B2-2B36-4C4F-8B4A-5CE97327C93B}"/>
              </a:ext>
            </a:extLst>
          </p:cNvPr>
          <p:cNvSpPr>
            <a:spLocks noGrp="1"/>
          </p:cNvSpPr>
          <p:nvPr>
            <p:ph type="ftr" sz="quarter" idx="34"/>
          </p:nvPr>
        </p:nvSpPr>
        <p:spPr/>
        <p:txBody>
          <a:bodyPr/>
          <a:lstStyle/>
          <a:p>
            <a:r>
              <a:rPr lang="en-GB"/>
              <a:t>m.e.bathen@fys.uio.no</a:t>
            </a:r>
          </a:p>
        </p:txBody>
      </p:sp>
      <p:sp>
        <p:nvSpPr>
          <p:cNvPr id="6" name="Slide Number Placeholder 5">
            <a:extLst>
              <a:ext uri="{FF2B5EF4-FFF2-40B4-BE49-F238E27FC236}">
                <a16:creationId xmlns:a16="http://schemas.microsoft.com/office/drawing/2014/main" id="{BF91AEDF-947D-4C51-A230-4B0365289C62}"/>
              </a:ext>
            </a:extLst>
          </p:cNvPr>
          <p:cNvSpPr>
            <a:spLocks noGrp="1"/>
          </p:cNvSpPr>
          <p:nvPr>
            <p:ph type="sldNum" sz="quarter" idx="35"/>
          </p:nvPr>
        </p:nvSpPr>
        <p:spPr/>
        <p:txBody>
          <a:bodyPr/>
          <a:lstStyle/>
          <a:p>
            <a:r>
              <a:rPr lang="en-GB"/>
              <a:t>Page </a:t>
            </a:r>
            <a:fld id="{5251F420-7306-4E7C-A79E-F31A38F7D392}" type="slidenum">
              <a:rPr lang="en-GB" smtClean="0"/>
              <a:pPr/>
              <a:t>‹#›</a:t>
            </a:fld>
            <a:endParaRPr lang="en-GB"/>
          </a:p>
        </p:txBody>
      </p:sp>
      <p:sp>
        <p:nvSpPr>
          <p:cNvPr id="9" name="addin_colorlist" hidden="1">
            <a:extLst>
              <a:ext uri="{FF2B5EF4-FFF2-40B4-BE49-F238E27FC236}">
                <a16:creationId xmlns:a16="http://schemas.microsoft.com/office/drawing/2014/main" id="{8EE8D69B-D05C-4140-B965-14257659E6CA}"/>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p>
        </p:txBody>
      </p:sp>
      <p:sp>
        <p:nvSpPr>
          <p:cNvPr id="14" name="addin_colorbox" hidden="1">
            <a:extLst>
              <a:ext uri="{FF2B5EF4-FFF2-40B4-BE49-F238E27FC236}">
                <a16:creationId xmlns:a16="http://schemas.microsoft.com/office/drawing/2014/main" id="{007ECC18-4A3A-4AA0-A5C4-003EA9FF12F4}"/>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6" name="addin_title" hidden="1">
            <a:extLst>
              <a:ext uri="{FF2B5EF4-FFF2-40B4-BE49-F238E27FC236}">
                <a16:creationId xmlns:a16="http://schemas.microsoft.com/office/drawing/2014/main" id="{B3B1CE5A-F857-45B3-A14A-C0B5E7F5BFD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7" name="addin_text" hidden="1">
            <a:extLst>
              <a:ext uri="{FF2B5EF4-FFF2-40B4-BE49-F238E27FC236}">
                <a16:creationId xmlns:a16="http://schemas.microsoft.com/office/drawing/2014/main" id="{F085CD2E-F309-4B1F-AA08-F52541024FCD}"/>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8" name="addin_image" hidden="1">
            <a:extLst>
              <a:ext uri="{FF2B5EF4-FFF2-40B4-BE49-F238E27FC236}">
                <a16:creationId xmlns:a16="http://schemas.microsoft.com/office/drawing/2014/main" id="{0515C115-0F8F-470A-A056-D08CA976895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9" name="addin_grouplist" hidden="1">
            <a:extLst>
              <a:ext uri="{FF2B5EF4-FFF2-40B4-BE49-F238E27FC236}">
                <a16:creationId xmlns:a16="http://schemas.microsoft.com/office/drawing/2014/main" id="{B3D55F31-0565-4E8F-B604-665BF7DEB698}"/>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20" name="addin_logo" hidden="1">
            <a:extLst>
              <a:ext uri="{FF2B5EF4-FFF2-40B4-BE49-F238E27FC236}">
                <a16:creationId xmlns:a16="http://schemas.microsoft.com/office/drawing/2014/main" id="{8E21DA72-C57D-45FD-BBC8-1D03B1910EC1}"/>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sp>
        <p:nvSpPr>
          <p:cNvPr id="21" name="addin_fillplaceholders" hidden="1">
            <a:extLst>
              <a:ext uri="{FF2B5EF4-FFF2-40B4-BE49-F238E27FC236}">
                <a16:creationId xmlns:a16="http://schemas.microsoft.com/office/drawing/2014/main" id="{AED6A724-C27D-4094-A0A5-85EE3334AE13}"/>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p>
        </p:txBody>
      </p:sp>
      <p:sp>
        <p:nvSpPr>
          <p:cNvPr id="22" name="addin_background" hidden="1">
            <a:extLst>
              <a:ext uri="{FF2B5EF4-FFF2-40B4-BE49-F238E27FC236}">
                <a16:creationId xmlns:a16="http://schemas.microsoft.com/office/drawing/2014/main" id="{C15D4562-DF9B-4FA5-8EAD-3426A0687580}"/>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11" name="Title 1">
            <a:extLst>
              <a:ext uri="{FF2B5EF4-FFF2-40B4-BE49-F238E27FC236}">
                <a16:creationId xmlns:a16="http://schemas.microsoft.com/office/drawing/2014/main" id="{5AFFF291-2AA0-4BB4-9048-55C0673B937C}"/>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
        <p:nvSpPr>
          <p:cNvPr id="12" name="Subtitle 2">
            <a:extLst>
              <a:ext uri="{FF2B5EF4-FFF2-40B4-BE49-F238E27FC236}">
                <a16:creationId xmlns:a16="http://schemas.microsoft.com/office/drawing/2014/main" id="{72F09F39-CF72-463A-942D-EA0823F8FBD9}"/>
              </a:ext>
            </a:extLst>
          </p:cNvPr>
          <p:cNvSpPr>
            <a:spLocks noGrp="1"/>
          </p:cNvSpPr>
          <p:nvPr>
            <p:ph type="subTitle" idx="13"/>
          </p:nvPr>
        </p:nvSpPr>
        <p:spPr>
          <a:xfrm>
            <a:off x="360045" y="1082726"/>
            <a:ext cx="5489213"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a:p>
        </p:txBody>
      </p:sp>
      <p:sp>
        <p:nvSpPr>
          <p:cNvPr id="13" name="Content Placeholder 1">
            <a:extLst>
              <a:ext uri="{FF2B5EF4-FFF2-40B4-BE49-F238E27FC236}">
                <a16:creationId xmlns:a16="http://schemas.microsoft.com/office/drawing/2014/main" id="{F3CCC1C9-35ED-4803-A97A-49AF55FD04E5}"/>
              </a:ext>
            </a:extLst>
          </p:cNvPr>
          <p:cNvSpPr>
            <a:spLocks noGrp="1"/>
          </p:cNvSpPr>
          <p:nvPr>
            <p:ph sz="quarter" idx="36"/>
          </p:nvPr>
        </p:nvSpPr>
        <p:spPr>
          <a:xfrm>
            <a:off x="360046" y="1757499"/>
            <a:ext cx="5489213" cy="430110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2">
            <a:extLst>
              <a:ext uri="{FF2B5EF4-FFF2-40B4-BE49-F238E27FC236}">
                <a16:creationId xmlns:a16="http://schemas.microsoft.com/office/drawing/2014/main" id="{D87D0F46-E821-4168-ADA3-054EFE572AFA}"/>
              </a:ext>
            </a:extLst>
          </p:cNvPr>
          <p:cNvSpPr>
            <a:spLocks noGrp="1"/>
          </p:cNvSpPr>
          <p:nvPr>
            <p:ph type="body" sz="quarter" idx="32"/>
          </p:nvPr>
        </p:nvSpPr>
        <p:spPr>
          <a:xfrm>
            <a:off x="6342741" y="1082726"/>
            <a:ext cx="5489213" cy="494749"/>
          </a:xfrm>
        </p:spPr>
        <p:txBody>
          <a:bodyPr/>
          <a:lstStyle>
            <a:lvl1pPr marL="0" indent="0">
              <a:buNone/>
              <a:defRPr lang="en-US" sz="1800" kern="1200" dirty="0">
                <a:solidFill>
                  <a:schemeClr val="tx1"/>
                </a:solidFill>
                <a:latin typeface="+mn-lt"/>
                <a:ea typeface="+mn-ea"/>
                <a:cs typeface="+mn-cs"/>
              </a:defRPr>
            </a:lvl1pPr>
          </a:lstStyle>
          <a:p>
            <a:pPr lvl="0"/>
            <a:r>
              <a:rPr lang="en-US"/>
              <a:t>Edit Master text styles</a:t>
            </a:r>
          </a:p>
        </p:txBody>
      </p:sp>
      <p:sp>
        <p:nvSpPr>
          <p:cNvPr id="15" name="Content Placeholder 3">
            <a:extLst>
              <a:ext uri="{FF2B5EF4-FFF2-40B4-BE49-F238E27FC236}">
                <a16:creationId xmlns:a16="http://schemas.microsoft.com/office/drawing/2014/main" id="{89E9264E-B34A-4045-8D48-7A5F1E1711F3}"/>
              </a:ext>
            </a:extLst>
          </p:cNvPr>
          <p:cNvSpPr>
            <a:spLocks noGrp="1"/>
          </p:cNvSpPr>
          <p:nvPr>
            <p:ph sz="quarter" idx="37"/>
          </p:nvPr>
        </p:nvSpPr>
        <p:spPr>
          <a:xfrm>
            <a:off x="6342742" y="1757499"/>
            <a:ext cx="5489213" cy="4301395"/>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7586307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righ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B8FC538-4B47-4FE9-9556-278912EBB00C}"/>
              </a:ext>
            </a:extLst>
          </p:cNvPr>
          <p:cNvSpPr>
            <a:spLocks noGrp="1"/>
          </p:cNvSpPr>
          <p:nvPr>
            <p:ph type="ftr" sz="quarter" idx="31"/>
          </p:nvPr>
        </p:nvSpPr>
        <p:spPr/>
        <p:txBody>
          <a:bodyPr/>
          <a:lstStyle/>
          <a:p>
            <a:r>
              <a:rPr lang="en-GB"/>
              <a:t>m.e.bathen@fys.uio.no</a:t>
            </a:r>
          </a:p>
        </p:txBody>
      </p:sp>
      <p:sp>
        <p:nvSpPr>
          <p:cNvPr id="5" name="Slide Number Placeholder 4">
            <a:extLst>
              <a:ext uri="{FF2B5EF4-FFF2-40B4-BE49-F238E27FC236}">
                <a16:creationId xmlns:a16="http://schemas.microsoft.com/office/drawing/2014/main" id="{EB44E285-6038-4E35-AA24-93DE34576334}"/>
              </a:ext>
            </a:extLst>
          </p:cNvPr>
          <p:cNvSpPr>
            <a:spLocks noGrp="1"/>
          </p:cNvSpPr>
          <p:nvPr>
            <p:ph type="sldNum" sz="quarter" idx="32"/>
          </p:nvPr>
        </p:nvSpPr>
        <p:spPr/>
        <p:txBody>
          <a:bodyPr/>
          <a:lstStyle/>
          <a:p>
            <a:r>
              <a:rPr lang="en-GB"/>
              <a:t>Page </a:t>
            </a:r>
            <a:fld id="{5251F420-7306-4E7C-A79E-F31A38F7D392}" type="slidenum">
              <a:rPr lang="en-GB" smtClean="0"/>
              <a:pPr/>
              <a:t>‹#›</a:t>
            </a:fld>
            <a:endParaRPr lang="en-GB"/>
          </a:p>
        </p:txBody>
      </p:sp>
      <p:sp>
        <p:nvSpPr>
          <p:cNvPr id="9" name="addin_colorlist" hidden="1">
            <a:extLst>
              <a:ext uri="{FF2B5EF4-FFF2-40B4-BE49-F238E27FC236}">
                <a16:creationId xmlns:a16="http://schemas.microsoft.com/office/drawing/2014/main" id="{B4155695-BE1A-4664-B8FB-8C5921CB632D}"/>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p>
        </p:txBody>
      </p:sp>
      <p:sp>
        <p:nvSpPr>
          <p:cNvPr id="10" name="addin_colorbox" hidden="1">
            <a:extLst>
              <a:ext uri="{FF2B5EF4-FFF2-40B4-BE49-F238E27FC236}">
                <a16:creationId xmlns:a16="http://schemas.microsoft.com/office/drawing/2014/main" id="{F8539A85-8CFB-401E-AB18-0E54E8B5D60A}"/>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6" name="addin_title" hidden="1">
            <a:extLst>
              <a:ext uri="{FF2B5EF4-FFF2-40B4-BE49-F238E27FC236}">
                <a16:creationId xmlns:a16="http://schemas.microsoft.com/office/drawing/2014/main" id="{26363B7C-B488-4C5C-84D1-9FAF14DC8F17}"/>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7" name="addin_text" hidden="1">
            <a:extLst>
              <a:ext uri="{FF2B5EF4-FFF2-40B4-BE49-F238E27FC236}">
                <a16:creationId xmlns:a16="http://schemas.microsoft.com/office/drawing/2014/main" id="{42BE0AE4-A597-4F4E-92DC-BFA0770F4BAE}"/>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8" name="addin_image" hidden="1">
            <a:extLst>
              <a:ext uri="{FF2B5EF4-FFF2-40B4-BE49-F238E27FC236}">
                <a16:creationId xmlns:a16="http://schemas.microsoft.com/office/drawing/2014/main" id="{B6F58BDF-8AEE-4955-BBF4-E9E5266EC509}"/>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9" name="addin_grouplist" hidden="1">
            <a:extLst>
              <a:ext uri="{FF2B5EF4-FFF2-40B4-BE49-F238E27FC236}">
                <a16:creationId xmlns:a16="http://schemas.microsoft.com/office/drawing/2014/main" id="{91D41CA0-DE09-4475-8FA3-0DC5087A81ED}"/>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20" name="addin_logo" hidden="1">
            <a:extLst>
              <a:ext uri="{FF2B5EF4-FFF2-40B4-BE49-F238E27FC236}">
                <a16:creationId xmlns:a16="http://schemas.microsoft.com/office/drawing/2014/main" id="{C2A355A4-7A15-4FE3-A009-271311DC7ED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sp>
        <p:nvSpPr>
          <p:cNvPr id="21" name="addin_fillplaceholders" hidden="1">
            <a:extLst>
              <a:ext uri="{FF2B5EF4-FFF2-40B4-BE49-F238E27FC236}">
                <a16:creationId xmlns:a16="http://schemas.microsoft.com/office/drawing/2014/main" id="{F57E1C2F-1B8B-46B7-8303-D4E7B5270EC0}"/>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p>
        </p:txBody>
      </p:sp>
      <p:sp>
        <p:nvSpPr>
          <p:cNvPr id="22" name="addin_background" hidden="1">
            <a:extLst>
              <a:ext uri="{FF2B5EF4-FFF2-40B4-BE49-F238E27FC236}">
                <a16:creationId xmlns:a16="http://schemas.microsoft.com/office/drawing/2014/main" id="{21383FF9-2710-4025-8692-531BB56134A5}"/>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13" name="Title 1">
            <a:extLst>
              <a:ext uri="{FF2B5EF4-FFF2-40B4-BE49-F238E27FC236}">
                <a16:creationId xmlns:a16="http://schemas.microsoft.com/office/drawing/2014/main" id="{77321C4D-3F4F-41B3-B0DB-1803EADBE491}"/>
              </a:ext>
            </a:extLst>
          </p:cNvPr>
          <p:cNvSpPr>
            <a:spLocks noGrp="1"/>
          </p:cNvSpPr>
          <p:nvPr>
            <p:ph type="title"/>
          </p:nvPr>
        </p:nvSpPr>
        <p:spPr>
          <a:xfrm>
            <a:off x="360044" y="360045"/>
            <a:ext cx="5489214" cy="542658"/>
          </a:xfrm>
        </p:spPr>
        <p:txBody>
          <a:bodyPr/>
          <a:lstStyle>
            <a:lvl1pPr>
              <a:defRPr sz="3500"/>
            </a:lvl1pPr>
          </a:lstStyle>
          <a:p>
            <a:r>
              <a:rPr lang="en-US" noProof="0"/>
              <a:t>Click to edit Master title style</a:t>
            </a:r>
            <a:endParaRPr lang="en-GB" noProof="0"/>
          </a:p>
        </p:txBody>
      </p:sp>
      <p:sp>
        <p:nvSpPr>
          <p:cNvPr id="14" name="Subtitle 2">
            <a:extLst>
              <a:ext uri="{FF2B5EF4-FFF2-40B4-BE49-F238E27FC236}">
                <a16:creationId xmlns:a16="http://schemas.microsoft.com/office/drawing/2014/main" id="{1E05A797-AB0A-4E2F-BA34-4BB630E90D97}"/>
              </a:ext>
            </a:extLst>
          </p:cNvPr>
          <p:cNvSpPr>
            <a:spLocks noGrp="1"/>
          </p:cNvSpPr>
          <p:nvPr>
            <p:ph type="subTitle" idx="13"/>
          </p:nvPr>
        </p:nvSpPr>
        <p:spPr>
          <a:xfrm>
            <a:off x="360044" y="1082726"/>
            <a:ext cx="5489214"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a:p>
        </p:txBody>
      </p:sp>
      <p:sp>
        <p:nvSpPr>
          <p:cNvPr id="15" name="Content Placeholder 1">
            <a:extLst>
              <a:ext uri="{FF2B5EF4-FFF2-40B4-BE49-F238E27FC236}">
                <a16:creationId xmlns:a16="http://schemas.microsoft.com/office/drawing/2014/main" id="{2A58449D-8760-4F98-B6A9-97544C90A202}"/>
              </a:ext>
            </a:extLst>
          </p:cNvPr>
          <p:cNvSpPr>
            <a:spLocks noGrp="1"/>
          </p:cNvSpPr>
          <p:nvPr>
            <p:ph sz="quarter" idx="34"/>
          </p:nvPr>
        </p:nvSpPr>
        <p:spPr>
          <a:xfrm>
            <a:off x="360044" y="1757499"/>
            <a:ext cx="5489214" cy="430110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Picture Placeholder 4">
            <a:extLst>
              <a:ext uri="{FF2B5EF4-FFF2-40B4-BE49-F238E27FC236}">
                <a16:creationId xmlns:a16="http://schemas.microsoft.com/office/drawing/2014/main" id="{2F165FD8-671C-4A21-A7A4-BB747E67E1AC}"/>
              </a:ext>
            </a:extLst>
          </p:cNvPr>
          <p:cNvSpPr>
            <a:spLocks noGrp="1"/>
          </p:cNvSpPr>
          <p:nvPr>
            <p:ph type="pic" sz="quarter" idx="27"/>
          </p:nvPr>
        </p:nvSpPr>
        <p:spPr>
          <a:xfrm>
            <a:off x="7679219" y="360045"/>
            <a:ext cx="4152735" cy="5325998"/>
          </a:xfrm>
          <a:noFill/>
        </p:spPr>
        <p:txBody>
          <a:bodyPr/>
          <a:lstStyle>
            <a:lvl1pPr>
              <a:buNone/>
              <a:defRPr/>
            </a:lvl1pPr>
          </a:lstStyle>
          <a:p>
            <a:r>
              <a:rPr lang="en-US"/>
              <a:t>Click icon to add picture</a:t>
            </a:r>
            <a:endParaRPr lang="en-GB"/>
          </a:p>
        </p:txBody>
      </p:sp>
      <p:sp>
        <p:nvSpPr>
          <p:cNvPr id="12" name="Text Placeholder 12">
            <a:extLst>
              <a:ext uri="{FF2B5EF4-FFF2-40B4-BE49-F238E27FC236}">
                <a16:creationId xmlns:a16="http://schemas.microsoft.com/office/drawing/2014/main" id="{3B075339-ABA2-422D-A371-326F845B7746}"/>
              </a:ext>
            </a:extLst>
          </p:cNvPr>
          <p:cNvSpPr>
            <a:spLocks noGrp="1"/>
          </p:cNvSpPr>
          <p:nvPr>
            <p:ph type="body" sz="quarter" idx="33" hasCustomPrompt="1"/>
          </p:nvPr>
        </p:nvSpPr>
        <p:spPr>
          <a:xfrm>
            <a:off x="7679218" y="5870278"/>
            <a:ext cx="4152735"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Photo credit / Caption</a:t>
            </a:r>
          </a:p>
        </p:txBody>
      </p:sp>
    </p:spTree>
    <p:extLst>
      <p:ext uri="{BB962C8B-B14F-4D97-AF65-F5344CB8AC3E}">
        <p14:creationId xmlns:p14="http://schemas.microsoft.com/office/powerpoint/2010/main" val="923937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3F5C8A5-7299-4154-B01A-CDF5B7332751}"/>
              </a:ext>
            </a:extLst>
          </p:cNvPr>
          <p:cNvSpPr>
            <a:spLocks noGrp="1"/>
          </p:cNvSpPr>
          <p:nvPr>
            <p:ph type="ftr" sz="quarter" idx="29"/>
          </p:nvPr>
        </p:nvSpPr>
        <p:spPr/>
        <p:txBody>
          <a:bodyPr/>
          <a:lstStyle/>
          <a:p>
            <a:r>
              <a:rPr lang="en-GB"/>
              <a:t>m.e.bathen@fys.uio.no</a:t>
            </a:r>
          </a:p>
        </p:txBody>
      </p:sp>
      <p:sp>
        <p:nvSpPr>
          <p:cNvPr id="5" name="Slide Number Placeholder 4">
            <a:extLst>
              <a:ext uri="{FF2B5EF4-FFF2-40B4-BE49-F238E27FC236}">
                <a16:creationId xmlns:a16="http://schemas.microsoft.com/office/drawing/2014/main" id="{CEE2439D-D17B-475A-8193-F8109FACE968}"/>
              </a:ext>
            </a:extLst>
          </p:cNvPr>
          <p:cNvSpPr>
            <a:spLocks noGrp="1"/>
          </p:cNvSpPr>
          <p:nvPr>
            <p:ph type="sldNum" sz="quarter" idx="30"/>
          </p:nvPr>
        </p:nvSpPr>
        <p:spPr/>
        <p:txBody>
          <a:bodyPr/>
          <a:lstStyle/>
          <a:p>
            <a:r>
              <a:rPr lang="en-GB"/>
              <a:t>Page </a:t>
            </a:r>
            <a:fld id="{5251F420-7306-4E7C-A79E-F31A38F7D392}" type="slidenum">
              <a:rPr lang="en-GB" smtClean="0"/>
              <a:pPr/>
              <a:t>‹#›</a:t>
            </a:fld>
            <a:endParaRPr lang="en-GB"/>
          </a:p>
        </p:txBody>
      </p:sp>
      <p:sp>
        <p:nvSpPr>
          <p:cNvPr id="6" name="addin_colorlist" hidden="1">
            <a:extLst>
              <a:ext uri="{FF2B5EF4-FFF2-40B4-BE49-F238E27FC236}">
                <a16:creationId xmlns:a16="http://schemas.microsoft.com/office/drawing/2014/main" id="{0194971C-0329-4F52-8335-282FE14C8DE7}"/>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p>
        </p:txBody>
      </p:sp>
      <p:sp>
        <p:nvSpPr>
          <p:cNvPr id="9" name="addin_colorbox" hidden="1">
            <a:extLst>
              <a:ext uri="{FF2B5EF4-FFF2-40B4-BE49-F238E27FC236}">
                <a16:creationId xmlns:a16="http://schemas.microsoft.com/office/drawing/2014/main" id="{0CFF11A1-F543-4194-835D-404A10DF3055}"/>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0" name="addin_title" hidden="1">
            <a:extLst>
              <a:ext uri="{FF2B5EF4-FFF2-40B4-BE49-F238E27FC236}">
                <a16:creationId xmlns:a16="http://schemas.microsoft.com/office/drawing/2014/main" id="{9B1CC51A-7AE5-4FA2-AA87-F4982FC5E88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1" name="addin_text" hidden="1">
            <a:extLst>
              <a:ext uri="{FF2B5EF4-FFF2-40B4-BE49-F238E27FC236}">
                <a16:creationId xmlns:a16="http://schemas.microsoft.com/office/drawing/2014/main" id="{5A00BE4F-0A4C-496E-8375-3AA8A969733B}"/>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2" name="addin_image" hidden="1">
            <a:extLst>
              <a:ext uri="{FF2B5EF4-FFF2-40B4-BE49-F238E27FC236}">
                <a16:creationId xmlns:a16="http://schemas.microsoft.com/office/drawing/2014/main" id="{D1A21879-80F1-4BB7-B3CD-95A5A77FC843}"/>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3" name="addin_grouplist" hidden="1">
            <a:extLst>
              <a:ext uri="{FF2B5EF4-FFF2-40B4-BE49-F238E27FC236}">
                <a16:creationId xmlns:a16="http://schemas.microsoft.com/office/drawing/2014/main" id="{3925FC53-47C3-45AB-889B-342F12F5DCD6}"/>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4" name="addin_logo" hidden="1">
            <a:extLst>
              <a:ext uri="{FF2B5EF4-FFF2-40B4-BE49-F238E27FC236}">
                <a16:creationId xmlns:a16="http://schemas.microsoft.com/office/drawing/2014/main" id="{51D6CA62-BB69-4B46-84C8-0B2574DA4D55}"/>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sp>
        <p:nvSpPr>
          <p:cNvPr id="15" name="addin_fillplaceholders" hidden="1">
            <a:extLst>
              <a:ext uri="{FF2B5EF4-FFF2-40B4-BE49-F238E27FC236}">
                <a16:creationId xmlns:a16="http://schemas.microsoft.com/office/drawing/2014/main" id="{E981E5EB-A2E9-44B7-A226-B1746865AE4E}"/>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p>
        </p:txBody>
      </p:sp>
      <p:sp>
        <p:nvSpPr>
          <p:cNvPr id="16" name="addin_background" hidden="1">
            <a:extLst>
              <a:ext uri="{FF2B5EF4-FFF2-40B4-BE49-F238E27FC236}">
                <a16:creationId xmlns:a16="http://schemas.microsoft.com/office/drawing/2014/main" id="{7AB90A2E-8D10-4FC7-AF89-61906FC55DA1}"/>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8" name="Title 1">
            <a:extLst>
              <a:ext uri="{FF2B5EF4-FFF2-40B4-BE49-F238E27FC236}">
                <a16:creationId xmlns:a16="http://schemas.microsoft.com/office/drawing/2014/main" id="{5FF71459-FADF-411C-A77D-557F5E53D356}"/>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
        <p:nvSpPr>
          <p:cNvPr id="7" name="Content Placeholder 1">
            <a:extLst>
              <a:ext uri="{FF2B5EF4-FFF2-40B4-BE49-F238E27FC236}">
                <a16:creationId xmlns:a16="http://schemas.microsoft.com/office/drawing/2014/main" id="{4D19BC37-2D11-4C65-B4AC-384D505352BE}"/>
              </a:ext>
            </a:extLst>
          </p:cNvPr>
          <p:cNvSpPr>
            <a:spLocks noGrp="1"/>
          </p:cNvSpPr>
          <p:nvPr>
            <p:ph sz="quarter" idx="28"/>
          </p:nvPr>
        </p:nvSpPr>
        <p:spPr>
          <a:xfrm>
            <a:off x="360044" y="1082726"/>
            <a:ext cx="11471910" cy="4817312"/>
          </a:xfrm>
          <a:prstGeom prst="rect">
            <a:avLst/>
          </a:prstGeom>
          <a:effectLst>
            <a:outerShdw blurRad="50800" dist="50800" dir="5400000" algn="ctr" rotWithShape="0">
              <a:srgbClr val="010000">
                <a:alpha val="0"/>
              </a:srgbClr>
            </a:outerShdw>
          </a:effectLst>
        </p:spPr>
        <p:txBody>
          <a:bodyPr lIns="0" tIns="0" rIns="0" bIns="0"/>
          <a:lstStyle>
            <a:lvl1pPr marL="125438" indent="-125438" algn="l">
              <a:lnSpc>
                <a:spcPct val="100000"/>
              </a:lnSpc>
              <a:spcBef>
                <a:spcPts val="1150"/>
              </a:spcBef>
              <a:spcAft>
                <a:spcPts val="0"/>
              </a:spcAft>
              <a:buClrTx/>
              <a:buFontTx/>
              <a:buNone/>
              <a:defRPr sz="2400" b="0" i="0" u="none" cap="none">
                <a:solidFill>
                  <a:srgbClr val="000000"/>
                </a:solidFill>
                <a:latin typeface="+mn-lt"/>
              </a:defRPr>
            </a:lvl1pPr>
          </a:lstStyle>
          <a:p>
            <a:pPr lvl="0"/>
            <a:r>
              <a:rPr lang="en-US"/>
              <a:t>Edit Master text styles</a:t>
            </a:r>
          </a:p>
        </p:txBody>
      </p:sp>
    </p:spTree>
    <p:extLst>
      <p:ext uri="{BB962C8B-B14F-4D97-AF65-F5344CB8AC3E}">
        <p14:creationId xmlns:p14="http://schemas.microsoft.com/office/powerpoint/2010/main" val="647421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extboxes with ingres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2259CDE-097F-4AD1-8202-1C8557143B77}"/>
              </a:ext>
            </a:extLst>
          </p:cNvPr>
          <p:cNvSpPr>
            <a:spLocks noGrp="1"/>
          </p:cNvSpPr>
          <p:nvPr>
            <p:ph type="ftr" sz="quarter" idx="39"/>
          </p:nvPr>
        </p:nvSpPr>
        <p:spPr/>
        <p:txBody>
          <a:bodyPr/>
          <a:lstStyle/>
          <a:p>
            <a:r>
              <a:rPr lang="en-GB"/>
              <a:t>m.e.bathen@fys.uio.no</a:t>
            </a:r>
          </a:p>
        </p:txBody>
      </p:sp>
      <p:sp>
        <p:nvSpPr>
          <p:cNvPr id="5" name="Slide Number Placeholder 4">
            <a:extLst>
              <a:ext uri="{FF2B5EF4-FFF2-40B4-BE49-F238E27FC236}">
                <a16:creationId xmlns:a16="http://schemas.microsoft.com/office/drawing/2014/main" id="{79DB0D35-1F56-48D2-95A5-1514CE438CB5}"/>
              </a:ext>
            </a:extLst>
          </p:cNvPr>
          <p:cNvSpPr>
            <a:spLocks noGrp="1"/>
          </p:cNvSpPr>
          <p:nvPr>
            <p:ph type="sldNum" sz="quarter" idx="40"/>
          </p:nvPr>
        </p:nvSpPr>
        <p:spPr/>
        <p:txBody>
          <a:bodyPr/>
          <a:lstStyle/>
          <a:p>
            <a:r>
              <a:rPr lang="en-GB"/>
              <a:t>Page </a:t>
            </a:r>
            <a:fld id="{5251F420-7306-4E7C-A79E-F31A38F7D392}" type="slidenum">
              <a:rPr lang="en-GB" smtClean="0"/>
              <a:pPr/>
              <a:t>‹#›</a:t>
            </a:fld>
            <a:endParaRPr lang="en-GB"/>
          </a:p>
        </p:txBody>
      </p:sp>
      <p:sp>
        <p:nvSpPr>
          <p:cNvPr id="14" name="addin_colorlist" hidden="1">
            <a:extLst>
              <a:ext uri="{FF2B5EF4-FFF2-40B4-BE49-F238E27FC236}">
                <a16:creationId xmlns:a16="http://schemas.microsoft.com/office/drawing/2014/main" id="{32C8EE54-9B0D-4B79-9D82-A1E0F686962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p>
        </p:txBody>
      </p:sp>
      <p:sp>
        <p:nvSpPr>
          <p:cNvPr id="16" name="addin_colorbox" hidden="1">
            <a:extLst>
              <a:ext uri="{FF2B5EF4-FFF2-40B4-BE49-F238E27FC236}">
                <a16:creationId xmlns:a16="http://schemas.microsoft.com/office/drawing/2014/main" id="{B82D5ED9-CB3C-477F-8724-8DD96FD91E9C}"/>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8" name="addin_title" hidden="1">
            <a:extLst>
              <a:ext uri="{FF2B5EF4-FFF2-40B4-BE49-F238E27FC236}">
                <a16:creationId xmlns:a16="http://schemas.microsoft.com/office/drawing/2014/main" id="{300F6049-8EFD-46AE-8A84-54F26B4038C9}"/>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9" name="addin_text" hidden="1">
            <a:extLst>
              <a:ext uri="{FF2B5EF4-FFF2-40B4-BE49-F238E27FC236}">
                <a16:creationId xmlns:a16="http://schemas.microsoft.com/office/drawing/2014/main" id="{0522845B-C006-450E-89EB-08BB06B87828}"/>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23" name="addin_image" hidden="1">
            <a:extLst>
              <a:ext uri="{FF2B5EF4-FFF2-40B4-BE49-F238E27FC236}">
                <a16:creationId xmlns:a16="http://schemas.microsoft.com/office/drawing/2014/main" id="{E89DA638-14D3-4166-A435-8095A5F31992}"/>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24" name="addin_grouplist" hidden="1">
            <a:extLst>
              <a:ext uri="{FF2B5EF4-FFF2-40B4-BE49-F238E27FC236}">
                <a16:creationId xmlns:a16="http://schemas.microsoft.com/office/drawing/2014/main" id="{83A26315-8A6C-4548-9F83-EF45A03732FE}"/>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25" name="addin_logo" hidden="1">
            <a:extLst>
              <a:ext uri="{FF2B5EF4-FFF2-40B4-BE49-F238E27FC236}">
                <a16:creationId xmlns:a16="http://schemas.microsoft.com/office/drawing/2014/main" id="{B5EC4DFB-B4AF-4B6C-8E54-4C52C11727C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sp>
        <p:nvSpPr>
          <p:cNvPr id="31" name="addin_fillplaceholders" hidden="1">
            <a:extLst>
              <a:ext uri="{FF2B5EF4-FFF2-40B4-BE49-F238E27FC236}">
                <a16:creationId xmlns:a16="http://schemas.microsoft.com/office/drawing/2014/main" id="{FDB0ED79-57BA-48A9-BB7E-62AF66AE973A}"/>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p>
        </p:txBody>
      </p:sp>
      <p:sp>
        <p:nvSpPr>
          <p:cNvPr id="32" name="addin_background" hidden="1">
            <a:extLst>
              <a:ext uri="{FF2B5EF4-FFF2-40B4-BE49-F238E27FC236}">
                <a16:creationId xmlns:a16="http://schemas.microsoft.com/office/drawing/2014/main" id="{C6DF99F2-4135-4EB0-96B1-7678770752BF}"/>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27" name="Title 1">
            <a:extLst>
              <a:ext uri="{FF2B5EF4-FFF2-40B4-BE49-F238E27FC236}">
                <a16:creationId xmlns:a16="http://schemas.microsoft.com/office/drawing/2014/main" id="{2D6B678E-A514-4695-B678-C0C18414DC15}"/>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
        <p:nvSpPr>
          <p:cNvPr id="15" name="Text Placeholder 21">
            <a:extLst>
              <a:ext uri="{FF2B5EF4-FFF2-40B4-BE49-F238E27FC236}">
                <a16:creationId xmlns:a16="http://schemas.microsoft.com/office/drawing/2014/main" id="{F0EAFA10-98AD-49D7-88BB-97F335737B30}"/>
              </a:ext>
            </a:extLst>
          </p:cNvPr>
          <p:cNvSpPr>
            <a:spLocks noGrp="1"/>
          </p:cNvSpPr>
          <p:nvPr>
            <p:ph type="body" sz="quarter" idx="28"/>
          </p:nvPr>
        </p:nvSpPr>
        <p:spPr>
          <a:xfrm>
            <a:off x="360043"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17" name="Text Placeholder 7">
            <a:extLst>
              <a:ext uri="{FF2B5EF4-FFF2-40B4-BE49-F238E27FC236}">
                <a16:creationId xmlns:a16="http://schemas.microsoft.com/office/drawing/2014/main" id="{BD69D784-A4FE-4271-AE58-08A2AE66458D}"/>
              </a:ext>
            </a:extLst>
          </p:cNvPr>
          <p:cNvSpPr>
            <a:spLocks noGrp="1"/>
          </p:cNvSpPr>
          <p:nvPr>
            <p:ph type="body" sz="quarter" idx="29"/>
          </p:nvPr>
        </p:nvSpPr>
        <p:spPr>
          <a:xfrm>
            <a:off x="360043" y="1754970"/>
            <a:ext cx="3541314"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8" name="Content Placeholder 1">
            <a:extLst>
              <a:ext uri="{FF2B5EF4-FFF2-40B4-BE49-F238E27FC236}">
                <a16:creationId xmlns:a16="http://schemas.microsoft.com/office/drawing/2014/main" id="{634CB259-4450-4F60-B7BA-380DD43269F7}"/>
              </a:ext>
            </a:extLst>
          </p:cNvPr>
          <p:cNvSpPr>
            <a:spLocks noGrp="1"/>
          </p:cNvSpPr>
          <p:nvPr>
            <p:ph sz="quarter" idx="38"/>
          </p:nvPr>
        </p:nvSpPr>
        <p:spPr>
          <a:xfrm>
            <a:off x="360043" y="2756383"/>
            <a:ext cx="3541314" cy="287543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Text Placeholder 21">
            <a:extLst>
              <a:ext uri="{FF2B5EF4-FFF2-40B4-BE49-F238E27FC236}">
                <a16:creationId xmlns:a16="http://schemas.microsoft.com/office/drawing/2014/main" id="{684E96C6-0470-4074-AC9F-1FC73CE72645}"/>
              </a:ext>
            </a:extLst>
          </p:cNvPr>
          <p:cNvSpPr>
            <a:spLocks noGrp="1"/>
          </p:cNvSpPr>
          <p:nvPr>
            <p:ph type="body" sz="quarter" idx="20"/>
          </p:nvPr>
        </p:nvSpPr>
        <p:spPr>
          <a:xfrm>
            <a:off x="4333839"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1" name="Text Placeholder 10">
            <a:extLst>
              <a:ext uri="{FF2B5EF4-FFF2-40B4-BE49-F238E27FC236}">
                <a16:creationId xmlns:a16="http://schemas.microsoft.com/office/drawing/2014/main" id="{7FB00B90-DA0D-4B01-9928-BA649455C371}"/>
              </a:ext>
            </a:extLst>
          </p:cNvPr>
          <p:cNvSpPr>
            <a:spLocks noGrp="1"/>
          </p:cNvSpPr>
          <p:nvPr>
            <p:ph type="body" sz="quarter" idx="32"/>
          </p:nvPr>
        </p:nvSpPr>
        <p:spPr>
          <a:xfrm>
            <a:off x="4333840" y="1754970"/>
            <a:ext cx="3541314"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Content Placeholder 2">
            <a:extLst>
              <a:ext uri="{FF2B5EF4-FFF2-40B4-BE49-F238E27FC236}">
                <a16:creationId xmlns:a16="http://schemas.microsoft.com/office/drawing/2014/main" id="{D8E83328-4435-4864-AA60-994FC2DEB241}"/>
              </a:ext>
            </a:extLst>
          </p:cNvPr>
          <p:cNvSpPr>
            <a:spLocks noGrp="1"/>
          </p:cNvSpPr>
          <p:nvPr>
            <p:ph sz="quarter" idx="41"/>
          </p:nvPr>
        </p:nvSpPr>
        <p:spPr>
          <a:xfrm>
            <a:off x="4333839" y="2756383"/>
            <a:ext cx="3541314" cy="287543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21">
            <a:extLst>
              <a:ext uri="{FF2B5EF4-FFF2-40B4-BE49-F238E27FC236}">
                <a16:creationId xmlns:a16="http://schemas.microsoft.com/office/drawing/2014/main" id="{F823D0DA-76A7-476A-B124-3E5F54C018F7}"/>
              </a:ext>
            </a:extLst>
          </p:cNvPr>
          <p:cNvSpPr>
            <a:spLocks noGrp="1"/>
          </p:cNvSpPr>
          <p:nvPr>
            <p:ph type="body" sz="quarter" idx="18"/>
          </p:nvPr>
        </p:nvSpPr>
        <p:spPr>
          <a:xfrm>
            <a:off x="8287512"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6" name="Text Placeholder 11">
            <a:extLst>
              <a:ext uri="{FF2B5EF4-FFF2-40B4-BE49-F238E27FC236}">
                <a16:creationId xmlns:a16="http://schemas.microsoft.com/office/drawing/2014/main" id="{3F61A1E0-4003-4DD2-A44A-26DAA13DFC98}"/>
              </a:ext>
            </a:extLst>
          </p:cNvPr>
          <p:cNvSpPr>
            <a:spLocks noGrp="1"/>
          </p:cNvSpPr>
          <p:nvPr>
            <p:ph type="body" sz="quarter" idx="33"/>
          </p:nvPr>
        </p:nvSpPr>
        <p:spPr>
          <a:xfrm>
            <a:off x="8287512" y="1754970"/>
            <a:ext cx="3541314" cy="815353"/>
          </a:xfrm>
          <a:prstGeom prst="rect">
            <a:avLst/>
          </a:prstGeom>
        </p:spPr>
        <p:txBody>
          <a:bodyPr lIns="0" tIns="0" rIns="0" bIns="0"/>
          <a:lstStyle>
            <a:lvl1pPr marL="125438" indent="-125438" algn="l">
              <a:lnSpc>
                <a:spcPct val="100000"/>
              </a:lnSpc>
              <a:spcBef>
                <a:spcPts val="1150"/>
              </a:spcBef>
              <a:spcAft>
                <a:spcPts val="0"/>
              </a:spcAft>
              <a:buClrTx/>
              <a:buFont typeface="Arial" panose="020B0604020202020204" pitchFamily="34" charset="0"/>
              <a:buChar char="•"/>
              <a:defRPr sz="1800" b="0" i="0" u="none" cap="none">
                <a:solidFill>
                  <a:srgbClr val="000000"/>
                </a:solidFill>
                <a:latin typeface="+mn-lt"/>
              </a:defRPr>
            </a:lvl1pPr>
            <a:lvl2pPr marL="685834"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2pPr>
            <a:lvl3pPr marL="1143057"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3pPr>
            <a:lvl4pPr marL="1600280"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4pPr>
            <a:lvl5pPr marL="2057503" indent="-228611" algn="l">
              <a:lnSpc>
                <a:spcPct val="100000"/>
              </a:lnSpc>
              <a:spcBef>
                <a:spcPts val="500"/>
              </a:spcBef>
              <a:spcAft>
                <a:spcPts val="0"/>
              </a:spcAft>
              <a:buClrTx/>
              <a:buFont typeface="Arial" panose="020B0604020202020204" pitchFamily="34" charset="0"/>
              <a:buChar char="•"/>
              <a:defRPr sz="1800" b="0" i="0" u="none" cap="none">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Content Placeholder 3">
            <a:extLst>
              <a:ext uri="{FF2B5EF4-FFF2-40B4-BE49-F238E27FC236}">
                <a16:creationId xmlns:a16="http://schemas.microsoft.com/office/drawing/2014/main" id="{A17CE78D-9F42-42A9-AF0F-95E87C8F7E2A}"/>
              </a:ext>
            </a:extLst>
          </p:cNvPr>
          <p:cNvSpPr>
            <a:spLocks noGrp="1"/>
          </p:cNvSpPr>
          <p:nvPr>
            <p:ph sz="quarter" idx="42"/>
          </p:nvPr>
        </p:nvSpPr>
        <p:spPr>
          <a:xfrm>
            <a:off x="8284384" y="2756383"/>
            <a:ext cx="3541314" cy="287543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28358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Frontpage Senter content (Full)">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0" y="0"/>
            <a:ext cx="12188597" cy="6858000"/>
          </a:xfrm>
          <a:solidFill>
            <a:schemeClr val="bg1"/>
          </a:solidFill>
        </p:spPr>
        <p:txBody>
          <a:bodyPr/>
          <a:lstStyle>
            <a:lvl1pPr marL="0" indent="0">
              <a:buNone/>
              <a:defRPr sz="200">
                <a:solidFill>
                  <a:srgbClr val="010000"/>
                </a:solidFill>
              </a:defRPr>
            </a:lvl1pPr>
          </a:lstStyle>
          <a:p>
            <a:pPr lvl="0"/>
            <a:r>
              <a:rPr lang="en-GB"/>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0" y="0"/>
            <a:ext cx="12192000" cy="6857999"/>
          </a:xfrm>
          <a:prstGeom prst="rect">
            <a:avLst/>
          </a:prstGeom>
        </p:spPr>
        <p:txBody>
          <a:bodyPr lIns="0" tIns="0" rIns="0" bIns="0"/>
          <a:lstStyle>
            <a:lvl1pPr>
              <a:buNone/>
              <a:defRPr/>
            </a:lvl1pPr>
          </a:lstStyle>
          <a:p>
            <a:pPr lvl="0"/>
            <a:r>
              <a:rPr lang="en-GB"/>
              <a:t> </a:t>
            </a:r>
          </a:p>
        </p:txBody>
      </p:sp>
      <p:pic>
        <p:nvPicPr>
          <p:cNvPr id="2" name="Graphic 1" descr="Logo university of oslo">
            <a:extLst>
              <a:ext uri="{FF2B5EF4-FFF2-40B4-BE49-F238E27FC236}">
                <a16:creationId xmlns:a16="http://schemas.microsoft.com/office/drawing/2014/main" id="{BC8C3784-B5FD-49B3-9C28-6724C0B2AB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8801" y="6102564"/>
            <a:ext cx="1452651" cy="383961"/>
          </a:xfrm>
          <a:prstGeom prst="rect">
            <a:avLst/>
          </a:prstGeom>
        </p:spPr>
      </p:pic>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77A74EE8-1B31-4BB6-A484-E679ECF1AF82}"/>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p>
        </p:txBody>
      </p:sp>
      <p:sp>
        <p:nvSpPr>
          <p:cNvPr id="22" name="Text Placeholder 3">
            <a:extLst>
              <a:ext uri="{FF2B5EF4-FFF2-40B4-BE49-F238E27FC236}">
                <a16:creationId xmlns:a16="http://schemas.microsoft.com/office/drawing/2014/main" id="{41FDE7BE-01BA-415D-95A3-1A4BC1180C00}"/>
              </a:ext>
            </a:extLst>
          </p:cNvPr>
          <p:cNvSpPr>
            <a:spLocks noGrp="1"/>
          </p:cNvSpPr>
          <p:nvPr>
            <p:ph type="body" sz="quarter" idx="19" hasCustomPrompt="1"/>
          </p:nvPr>
        </p:nvSpPr>
        <p:spPr>
          <a:xfrm>
            <a:off x="381224" y="2914921"/>
            <a:ext cx="6933976" cy="757238"/>
          </a:xfrm>
        </p:spPr>
        <p:txBody>
          <a:bodyPr/>
          <a:lstStyle>
            <a:lvl1pPr marL="0" indent="0">
              <a:spcBef>
                <a:spcPts val="0"/>
              </a:spcBef>
              <a:buNone/>
              <a:defRPr/>
            </a:lvl1pPr>
          </a:lstStyle>
          <a:p>
            <a:pPr lvl="0"/>
            <a:r>
              <a:rPr lang="en-GB"/>
              <a:t>Subtitle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spTree>
    <p:extLst>
      <p:ext uri="{BB962C8B-B14F-4D97-AF65-F5344CB8AC3E}">
        <p14:creationId xmlns:p14="http://schemas.microsoft.com/office/powerpoint/2010/main" val="249889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s top">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9713F8EC-435C-4B71-B75E-816E331B7403}"/>
              </a:ext>
            </a:extLst>
          </p:cNvPr>
          <p:cNvSpPr>
            <a:spLocks noGrp="1"/>
          </p:cNvSpPr>
          <p:nvPr>
            <p:ph type="ftr" sz="quarter" idx="32"/>
          </p:nvPr>
        </p:nvSpPr>
        <p:spPr/>
        <p:txBody>
          <a:bodyPr/>
          <a:lstStyle/>
          <a:p>
            <a:r>
              <a:rPr lang="en-GB"/>
              <a:t>m.e.bathen@fys.uio.no</a:t>
            </a:r>
          </a:p>
        </p:txBody>
      </p:sp>
      <p:sp>
        <p:nvSpPr>
          <p:cNvPr id="5" name="Slide Number Placeholder 4">
            <a:extLst>
              <a:ext uri="{FF2B5EF4-FFF2-40B4-BE49-F238E27FC236}">
                <a16:creationId xmlns:a16="http://schemas.microsoft.com/office/drawing/2014/main" id="{73CC78E7-5B5A-4EE3-B029-42635C54C96B}"/>
              </a:ext>
            </a:extLst>
          </p:cNvPr>
          <p:cNvSpPr>
            <a:spLocks noGrp="1"/>
          </p:cNvSpPr>
          <p:nvPr>
            <p:ph type="sldNum" sz="quarter" idx="33"/>
          </p:nvPr>
        </p:nvSpPr>
        <p:spPr/>
        <p:txBody>
          <a:bodyPr/>
          <a:lstStyle/>
          <a:p>
            <a:r>
              <a:rPr lang="en-GB"/>
              <a:t>Page </a:t>
            </a:r>
            <a:fld id="{5251F420-7306-4E7C-A79E-F31A38F7D392}" type="slidenum">
              <a:rPr lang="en-GB" smtClean="0"/>
              <a:pPr/>
              <a:t>‹#›</a:t>
            </a:fld>
            <a:endParaRPr lang="en-GB"/>
          </a:p>
        </p:txBody>
      </p:sp>
      <p:sp>
        <p:nvSpPr>
          <p:cNvPr id="14" name="addin_colorlist" hidden="1">
            <a:extLst>
              <a:ext uri="{FF2B5EF4-FFF2-40B4-BE49-F238E27FC236}">
                <a16:creationId xmlns:a16="http://schemas.microsoft.com/office/drawing/2014/main" id="{6BC6B924-B726-46EF-880A-9E5046E28359}"/>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p>
        </p:txBody>
      </p:sp>
      <p:sp>
        <p:nvSpPr>
          <p:cNvPr id="17" name="addin_colorbox" hidden="1">
            <a:extLst>
              <a:ext uri="{FF2B5EF4-FFF2-40B4-BE49-F238E27FC236}">
                <a16:creationId xmlns:a16="http://schemas.microsoft.com/office/drawing/2014/main" id="{0F406EA1-451C-43CE-AF69-8C6F52C82BD4}"/>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23" name="addin_title" hidden="1">
            <a:extLst>
              <a:ext uri="{FF2B5EF4-FFF2-40B4-BE49-F238E27FC236}">
                <a16:creationId xmlns:a16="http://schemas.microsoft.com/office/drawing/2014/main" id="{7D9FC63F-D84E-4F84-82D1-D178575F3D73}"/>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24" name="addin_text" hidden="1">
            <a:extLst>
              <a:ext uri="{FF2B5EF4-FFF2-40B4-BE49-F238E27FC236}">
                <a16:creationId xmlns:a16="http://schemas.microsoft.com/office/drawing/2014/main" id="{E795A421-32E5-4EFC-B041-6E5290281165}"/>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28" name="addin_image" hidden="1">
            <a:extLst>
              <a:ext uri="{FF2B5EF4-FFF2-40B4-BE49-F238E27FC236}">
                <a16:creationId xmlns:a16="http://schemas.microsoft.com/office/drawing/2014/main" id="{B43FC952-EC4C-4CFC-8149-0FD608725DD7}"/>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29" name="addin_grouplist" hidden="1">
            <a:extLst>
              <a:ext uri="{FF2B5EF4-FFF2-40B4-BE49-F238E27FC236}">
                <a16:creationId xmlns:a16="http://schemas.microsoft.com/office/drawing/2014/main" id="{B9ED3756-EEC0-4D78-924B-04C3D5C45E6E}"/>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30" name="addin_logo" hidden="1">
            <a:extLst>
              <a:ext uri="{FF2B5EF4-FFF2-40B4-BE49-F238E27FC236}">
                <a16:creationId xmlns:a16="http://schemas.microsoft.com/office/drawing/2014/main" id="{53286181-2FE7-4D13-AB92-215CA05C96D5}"/>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sp>
        <p:nvSpPr>
          <p:cNvPr id="31" name="addin_fillplaceholders" hidden="1">
            <a:extLst>
              <a:ext uri="{FF2B5EF4-FFF2-40B4-BE49-F238E27FC236}">
                <a16:creationId xmlns:a16="http://schemas.microsoft.com/office/drawing/2014/main" id="{1B07E9C8-3031-4FF1-B314-0CD0E5AFC3EA}"/>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p>
        </p:txBody>
      </p:sp>
      <p:sp>
        <p:nvSpPr>
          <p:cNvPr id="32" name="addin_background" hidden="1">
            <a:extLst>
              <a:ext uri="{FF2B5EF4-FFF2-40B4-BE49-F238E27FC236}">
                <a16:creationId xmlns:a16="http://schemas.microsoft.com/office/drawing/2014/main" id="{FD8685DB-64DC-4C19-8170-A68EBF397DC0}"/>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22" name="Title 1">
            <a:extLst>
              <a:ext uri="{FF2B5EF4-FFF2-40B4-BE49-F238E27FC236}">
                <a16:creationId xmlns:a16="http://schemas.microsoft.com/office/drawing/2014/main" id="{94E5FBAF-2292-47F0-801D-87B6F0D3CD11}"/>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
        <p:nvSpPr>
          <p:cNvPr id="15" name="Picture Placeholder 4">
            <a:extLst>
              <a:ext uri="{FF2B5EF4-FFF2-40B4-BE49-F238E27FC236}">
                <a16:creationId xmlns:a16="http://schemas.microsoft.com/office/drawing/2014/main" id="{DCC86E11-282B-468A-956C-E262C69849F9}"/>
              </a:ext>
            </a:extLst>
          </p:cNvPr>
          <p:cNvSpPr>
            <a:spLocks noGrp="1"/>
          </p:cNvSpPr>
          <p:nvPr>
            <p:ph type="pic" sz="quarter" idx="30"/>
          </p:nvPr>
        </p:nvSpPr>
        <p:spPr>
          <a:xfrm>
            <a:off x="360044" y="1085197"/>
            <a:ext cx="3576295" cy="1523583"/>
          </a:xfrm>
          <a:noFill/>
        </p:spPr>
        <p:txBody>
          <a:bodyPr/>
          <a:lstStyle>
            <a:lvl1pPr>
              <a:buNone/>
              <a:defRPr/>
            </a:lvl1pPr>
          </a:lstStyle>
          <a:p>
            <a:r>
              <a:rPr lang="en-US"/>
              <a:t>Click icon to add picture</a:t>
            </a:r>
            <a:endParaRPr lang="en-GB"/>
          </a:p>
        </p:txBody>
      </p:sp>
      <p:sp>
        <p:nvSpPr>
          <p:cNvPr id="16" name="Text Placeholder 21">
            <a:extLst>
              <a:ext uri="{FF2B5EF4-FFF2-40B4-BE49-F238E27FC236}">
                <a16:creationId xmlns:a16="http://schemas.microsoft.com/office/drawing/2014/main" id="{3CB072F7-87DD-4023-B082-532ECEC0F55B}"/>
              </a:ext>
            </a:extLst>
          </p:cNvPr>
          <p:cNvSpPr>
            <a:spLocks noGrp="1"/>
          </p:cNvSpPr>
          <p:nvPr>
            <p:ph type="body" sz="quarter" idx="28"/>
          </p:nvPr>
        </p:nvSpPr>
        <p:spPr>
          <a:xfrm>
            <a:off x="360044" y="2791274"/>
            <a:ext cx="3576295"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5" name="Content Placeholder 1">
            <a:extLst>
              <a:ext uri="{FF2B5EF4-FFF2-40B4-BE49-F238E27FC236}">
                <a16:creationId xmlns:a16="http://schemas.microsoft.com/office/drawing/2014/main" id="{73614E7C-097B-4EEE-854A-7568A6CC922C}"/>
              </a:ext>
            </a:extLst>
          </p:cNvPr>
          <p:cNvSpPr>
            <a:spLocks noGrp="1"/>
          </p:cNvSpPr>
          <p:nvPr>
            <p:ph sz="quarter" idx="34"/>
          </p:nvPr>
        </p:nvSpPr>
        <p:spPr>
          <a:xfrm>
            <a:off x="360045" y="3466046"/>
            <a:ext cx="3576295" cy="220291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Picture Placeholder 4">
            <a:extLst>
              <a:ext uri="{FF2B5EF4-FFF2-40B4-BE49-F238E27FC236}">
                <a16:creationId xmlns:a16="http://schemas.microsoft.com/office/drawing/2014/main" id="{2F84EF2B-4304-4D84-B982-7C05B1A3E2A2}"/>
              </a:ext>
            </a:extLst>
          </p:cNvPr>
          <p:cNvSpPr>
            <a:spLocks noGrp="1"/>
          </p:cNvSpPr>
          <p:nvPr>
            <p:ph type="pic" sz="quarter" idx="27"/>
          </p:nvPr>
        </p:nvSpPr>
        <p:spPr>
          <a:xfrm>
            <a:off x="4319317" y="1085197"/>
            <a:ext cx="3576295" cy="1523583"/>
          </a:xfrm>
          <a:noFill/>
        </p:spPr>
        <p:txBody>
          <a:bodyPr/>
          <a:lstStyle>
            <a:lvl1pPr>
              <a:buNone/>
              <a:defRPr/>
            </a:lvl1pPr>
          </a:lstStyle>
          <a:p>
            <a:r>
              <a:rPr lang="en-US"/>
              <a:t>Click icon to add picture</a:t>
            </a:r>
            <a:endParaRPr lang="en-GB"/>
          </a:p>
        </p:txBody>
      </p:sp>
      <p:sp>
        <p:nvSpPr>
          <p:cNvPr id="19" name="Text Placeholder 21">
            <a:extLst>
              <a:ext uri="{FF2B5EF4-FFF2-40B4-BE49-F238E27FC236}">
                <a16:creationId xmlns:a16="http://schemas.microsoft.com/office/drawing/2014/main" id="{E3D64D78-7CDD-4BE7-8B0D-E6FB02769C59}"/>
              </a:ext>
            </a:extLst>
          </p:cNvPr>
          <p:cNvSpPr>
            <a:spLocks noGrp="1"/>
          </p:cNvSpPr>
          <p:nvPr>
            <p:ph type="body" sz="quarter" idx="25"/>
          </p:nvPr>
        </p:nvSpPr>
        <p:spPr>
          <a:xfrm>
            <a:off x="4319317" y="2791274"/>
            <a:ext cx="3576295"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6" name="Content Placeholder 2">
            <a:extLst>
              <a:ext uri="{FF2B5EF4-FFF2-40B4-BE49-F238E27FC236}">
                <a16:creationId xmlns:a16="http://schemas.microsoft.com/office/drawing/2014/main" id="{AB016DAA-0261-4060-8EB3-B7367CFEB5DF}"/>
              </a:ext>
            </a:extLst>
          </p:cNvPr>
          <p:cNvSpPr>
            <a:spLocks noGrp="1"/>
          </p:cNvSpPr>
          <p:nvPr>
            <p:ph sz="quarter" idx="35"/>
          </p:nvPr>
        </p:nvSpPr>
        <p:spPr>
          <a:xfrm>
            <a:off x="4319319" y="3466047"/>
            <a:ext cx="3576295" cy="220291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0" name="Picture Placeholder 4">
            <a:extLst>
              <a:ext uri="{FF2B5EF4-FFF2-40B4-BE49-F238E27FC236}">
                <a16:creationId xmlns:a16="http://schemas.microsoft.com/office/drawing/2014/main" id="{53FD95FD-9B00-4CB1-8E0E-14223191D74E}"/>
              </a:ext>
            </a:extLst>
          </p:cNvPr>
          <p:cNvSpPr>
            <a:spLocks noGrp="1"/>
          </p:cNvSpPr>
          <p:nvPr>
            <p:ph type="pic" sz="quarter" idx="24"/>
          </p:nvPr>
        </p:nvSpPr>
        <p:spPr>
          <a:xfrm>
            <a:off x="8255658" y="1085197"/>
            <a:ext cx="3576295" cy="1523583"/>
          </a:xfrm>
          <a:noFill/>
        </p:spPr>
        <p:txBody>
          <a:bodyPr/>
          <a:lstStyle>
            <a:lvl1pPr>
              <a:buNone/>
              <a:defRPr/>
            </a:lvl1pPr>
          </a:lstStyle>
          <a:p>
            <a:r>
              <a:rPr lang="en-US"/>
              <a:t>Click icon to add picture</a:t>
            </a:r>
            <a:endParaRPr lang="en-GB"/>
          </a:p>
        </p:txBody>
      </p:sp>
      <p:sp>
        <p:nvSpPr>
          <p:cNvPr id="21" name="Text Placeholder 21">
            <a:extLst>
              <a:ext uri="{FF2B5EF4-FFF2-40B4-BE49-F238E27FC236}">
                <a16:creationId xmlns:a16="http://schemas.microsoft.com/office/drawing/2014/main" id="{28BFC950-307E-48F3-9B0C-F4E1A3642318}"/>
              </a:ext>
            </a:extLst>
          </p:cNvPr>
          <p:cNvSpPr>
            <a:spLocks noGrp="1"/>
          </p:cNvSpPr>
          <p:nvPr>
            <p:ph type="body" sz="quarter" idx="18"/>
          </p:nvPr>
        </p:nvSpPr>
        <p:spPr>
          <a:xfrm>
            <a:off x="8255658" y="2791274"/>
            <a:ext cx="3576295"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27" name="Content Placeholder 5">
            <a:extLst>
              <a:ext uri="{FF2B5EF4-FFF2-40B4-BE49-F238E27FC236}">
                <a16:creationId xmlns:a16="http://schemas.microsoft.com/office/drawing/2014/main" id="{EAA6F340-C9EF-4129-9659-A1A013708080}"/>
              </a:ext>
            </a:extLst>
          </p:cNvPr>
          <p:cNvSpPr>
            <a:spLocks noGrp="1"/>
          </p:cNvSpPr>
          <p:nvPr>
            <p:ph sz="quarter" idx="36"/>
          </p:nvPr>
        </p:nvSpPr>
        <p:spPr>
          <a:xfrm>
            <a:off x="8255660" y="3466047"/>
            <a:ext cx="3576295" cy="2202913"/>
          </a:xfrm>
          <a:prstGeom prst="rect">
            <a:avLst/>
          </a:prstGeom>
          <a:effectLst>
            <a:outerShdw blurRad="50800" dist="50800" dir="5400000" algn="ctr" rotWithShape="0">
              <a:srgbClr val="010000">
                <a:alpha val="0"/>
              </a:srgbClr>
            </a:outerShdw>
          </a:effectLst>
        </p:spPr>
        <p:txBody>
          <a:bodyPr lIns="0" tIns="0" r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7475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textboxe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BD42304F-BB43-4D12-B83D-02C5FD8197FE}"/>
              </a:ext>
            </a:extLst>
          </p:cNvPr>
          <p:cNvSpPr>
            <a:spLocks noGrp="1"/>
          </p:cNvSpPr>
          <p:nvPr>
            <p:ph type="ftr" sz="quarter" idx="32"/>
          </p:nvPr>
        </p:nvSpPr>
        <p:spPr/>
        <p:txBody>
          <a:bodyPr/>
          <a:lstStyle/>
          <a:p>
            <a:r>
              <a:rPr lang="en-GB"/>
              <a:t>m.e.bathen@fys.uio.no</a:t>
            </a:r>
          </a:p>
        </p:txBody>
      </p:sp>
      <p:sp>
        <p:nvSpPr>
          <p:cNvPr id="5" name="Slide Number Placeholder 4">
            <a:extLst>
              <a:ext uri="{FF2B5EF4-FFF2-40B4-BE49-F238E27FC236}">
                <a16:creationId xmlns:a16="http://schemas.microsoft.com/office/drawing/2014/main" id="{67E62047-812A-4356-A8E0-D0CA23D39A48}"/>
              </a:ext>
            </a:extLst>
          </p:cNvPr>
          <p:cNvSpPr>
            <a:spLocks noGrp="1"/>
          </p:cNvSpPr>
          <p:nvPr>
            <p:ph type="sldNum" sz="quarter" idx="33"/>
          </p:nvPr>
        </p:nvSpPr>
        <p:spPr/>
        <p:txBody>
          <a:bodyPr/>
          <a:lstStyle/>
          <a:p>
            <a:r>
              <a:rPr lang="en-GB"/>
              <a:t>Page </a:t>
            </a:r>
            <a:fld id="{5251F420-7306-4E7C-A79E-F31A38F7D392}" type="slidenum">
              <a:rPr lang="en-GB" smtClean="0"/>
              <a:pPr/>
              <a:t>‹#›</a:t>
            </a:fld>
            <a:endParaRPr lang="en-GB"/>
          </a:p>
        </p:txBody>
      </p:sp>
      <p:sp>
        <p:nvSpPr>
          <p:cNvPr id="14" name="addin_colorlist" hidden="1">
            <a:extLst>
              <a:ext uri="{FF2B5EF4-FFF2-40B4-BE49-F238E27FC236}">
                <a16:creationId xmlns:a16="http://schemas.microsoft.com/office/drawing/2014/main" id="{D98DB31A-41A4-4A9F-B5AA-D7F07F1A9A54}"/>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p>
        </p:txBody>
      </p:sp>
      <p:sp>
        <p:nvSpPr>
          <p:cNvPr id="17" name="addin_colorbox" hidden="1">
            <a:extLst>
              <a:ext uri="{FF2B5EF4-FFF2-40B4-BE49-F238E27FC236}">
                <a16:creationId xmlns:a16="http://schemas.microsoft.com/office/drawing/2014/main" id="{C51B44CF-98C2-41E6-91FE-AF5E524FED64}"/>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25" name="addin_title" hidden="1">
            <a:extLst>
              <a:ext uri="{FF2B5EF4-FFF2-40B4-BE49-F238E27FC236}">
                <a16:creationId xmlns:a16="http://schemas.microsoft.com/office/drawing/2014/main" id="{9BFAEB05-45A4-411A-9B32-A0D2DF3F7DDB}"/>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27" name="addin_text" hidden="1">
            <a:extLst>
              <a:ext uri="{FF2B5EF4-FFF2-40B4-BE49-F238E27FC236}">
                <a16:creationId xmlns:a16="http://schemas.microsoft.com/office/drawing/2014/main" id="{80652C33-DFDC-4B85-ACF2-C651E5417E36}"/>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28" name="addin_image" hidden="1">
            <a:extLst>
              <a:ext uri="{FF2B5EF4-FFF2-40B4-BE49-F238E27FC236}">
                <a16:creationId xmlns:a16="http://schemas.microsoft.com/office/drawing/2014/main" id="{314E60D7-FFBD-4AA1-93A7-367D52F934DB}"/>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29" name="addin_grouplist" hidden="1">
            <a:extLst>
              <a:ext uri="{FF2B5EF4-FFF2-40B4-BE49-F238E27FC236}">
                <a16:creationId xmlns:a16="http://schemas.microsoft.com/office/drawing/2014/main" id="{2D8DB4F7-D131-4366-B6F3-CE3C88A917F7}"/>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30" name="addin_logo" hidden="1">
            <a:extLst>
              <a:ext uri="{FF2B5EF4-FFF2-40B4-BE49-F238E27FC236}">
                <a16:creationId xmlns:a16="http://schemas.microsoft.com/office/drawing/2014/main" id="{5C823523-085B-4943-9D62-6439D76E86EC}"/>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sp>
        <p:nvSpPr>
          <p:cNvPr id="31" name="addin_fillplaceholders" hidden="1">
            <a:extLst>
              <a:ext uri="{FF2B5EF4-FFF2-40B4-BE49-F238E27FC236}">
                <a16:creationId xmlns:a16="http://schemas.microsoft.com/office/drawing/2014/main" id="{AC7E3B16-73C0-44D1-BA7B-8807AAC164B8}"/>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p>
        </p:txBody>
      </p:sp>
      <p:sp>
        <p:nvSpPr>
          <p:cNvPr id="32" name="addin_background" hidden="1">
            <a:extLst>
              <a:ext uri="{FF2B5EF4-FFF2-40B4-BE49-F238E27FC236}">
                <a16:creationId xmlns:a16="http://schemas.microsoft.com/office/drawing/2014/main" id="{6E854D4A-6234-4876-9FAC-227BBFEC5329}"/>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24" name="Title 1">
            <a:extLst>
              <a:ext uri="{FF2B5EF4-FFF2-40B4-BE49-F238E27FC236}">
                <a16:creationId xmlns:a16="http://schemas.microsoft.com/office/drawing/2014/main" id="{93BB9FD6-FF5A-4037-81D4-73765FD33B83}"/>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
        <p:nvSpPr>
          <p:cNvPr id="26" name="Subtitle 2">
            <a:extLst>
              <a:ext uri="{FF2B5EF4-FFF2-40B4-BE49-F238E27FC236}">
                <a16:creationId xmlns:a16="http://schemas.microsoft.com/office/drawing/2014/main" id="{FB43E961-572A-4228-B08B-E6739FB875A8}"/>
              </a:ext>
            </a:extLst>
          </p:cNvPr>
          <p:cNvSpPr>
            <a:spLocks noGrp="1"/>
          </p:cNvSpPr>
          <p:nvPr>
            <p:ph type="subTitle" idx="13"/>
          </p:nvPr>
        </p:nvSpPr>
        <p:spPr>
          <a:xfrm>
            <a:off x="360044" y="1082726"/>
            <a:ext cx="11471910"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a:p>
        </p:txBody>
      </p:sp>
      <p:sp>
        <p:nvSpPr>
          <p:cNvPr id="15" name="Text Placeholder 21">
            <a:extLst>
              <a:ext uri="{FF2B5EF4-FFF2-40B4-BE49-F238E27FC236}">
                <a16:creationId xmlns:a16="http://schemas.microsoft.com/office/drawing/2014/main" id="{94A0280A-78D6-4256-A580-C1F1731D8082}"/>
              </a:ext>
            </a:extLst>
          </p:cNvPr>
          <p:cNvSpPr>
            <a:spLocks noGrp="1"/>
          </p:cNvSpPr>
          <p:nvPr>
            <p:ph type="body" sz="quarter" idx="30"/>
          </p:nvPr>
        </p:nvSpPr>
        <p:spPr>
          <a:xfrm>
            <a:off x="360043" y="1757498"/>
            <a:ext cx="2723836" cy="494749"/>
          </a:xfrm>
        </p:spPr>
        <p:txBody>
          <a:bodyPr anchor="ctr"/>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16" name="Content Placeholder 3">
            <a:extLst>
              <a:ext uri="{FF2B5EF4-FFF2-40B4-BE49-F238E27FC236}">
                <a16:creationId xmlns:a16="http://schemas.microsoft.com/office/drawing/2014/main" id="{19DDFB76-3A36-4E90-8487-0346DCC60A00}"/>
              </a:ext>
            </a:extLst>
          </p:cNvPr>
          <p:cNvSpPr>
            <a:spLocks noGrp="1"/>
          </p:cNvSpPr>
          <p:nvPr>
            <p:ph sz="half" idx="29"/>
          </p:nvPr>
        </p:nvSpPr>
        <p:spPr>
          <a:xfrm>
            <a:off x="360043" y="2432270"/>
            <a:ext cx="2723836" cy="323668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18" name="Text Placeholder 21">
            <a:extLst>
              <a:ext uri="{FF2B5EF4-FFF2-40B4-BE49-F238E27FC236}">
                <a16:creationId xmlns:a16="http://schemas.microsoft.com/office/drawing/2014/main" id="{B8C7694B-CC1E-4B14-A082-AE8D866B4C3F}"/>
              </a:ext>
            </a:extLst>
          </p:cNvPr>
          <p:cNvSpPr>
            <a:spLocks noGrp="1"/>
          </p:cNvSpPr>
          <p:nvPr>
            <p:ph type="body" sz="quarter" idx="28"/>
          </p:nvPr>
        </p:nvSpPr>
        <p:spPr>
          <a:xfrm>
            <a:off x="3303805" y="1757498"/>
            <a:ext cx="2723836" cy="494749"/>
          </a:xfrm>
        </p:spPr>
        <p:txBody>
          <a:bodyPr anchor="ctr"/>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19" name="Content Placeholder 3">
            <a:extLst>
              <a:ext uri="{FF2B5EF4-FFF2-40B4-BE49-F238E27FC236}">
                <a16:creationId xmlns:a16="http://schemas.microsoft.com/office/drawing/2014/main" id="{C96455DC-4975-454F-91B9-1B445B2EAB0C}"/>
              </a:ext>
            </a:extLst>
          </p:cNvPr>
          <p:cNvSpPr>
            <a:spLocks noGrp="1"/>
          </p:cNvSpPr>
          <p:nvPr>
            <p:ph sz="half" idx="27"/>
          </p:nvPr>
        </p:nvSpPr>
        <p:spPr>
          <a:xfrm>
            <a:off x="3303805" y="2432270"/>
            <a:ext cx="2723836" cy="323668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0" name="Text Placeholder 21">
            <a:extLst>
              <a:ext uri="{FF2B5EF4-FFF2-40B4-BE49-F238E27FC236}">
                <a16:creationId xmlns:a16="http://schemas.microsoft.com/office/drawing/2014/main" id="{A8AE7CAD-B416-42F8-87EB-131FBF7CE6C3}"/>
              </a:ext>
            </a:extLst>
          </p:cNvPr>
          <p:cNvSpPr>
            <a:spLocks noGrp="1"/>
          </p:cNvSpPr>
          <p:nvPr>
            <p:ph type="body" sz="quarter" idx="26"/>
          </p:nvPr>
        </p:nvSpPr>
        <p:spPr>
          <a:xfrm>
            <a:off x="6205961" y="1757498"/>
            <a:ext cx="2723836" cy="494749"/>
          </a:xfrm>
        </p:spPr>
        <p:txBody>
          <a:bodyPr anchor="ctr"/>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21" name="Content Placeholder 3">
            <a:extLst>
              <a:ext uri="{FF2B5EF4-FFF2-40B4-BE49-F238E27FC236}">
                <a16:creationId xmlns:a16="http://schemas.microsoft.com/office/drawing/2014/main" id="{DE8A3322-7A09-4BE4-A4FE-413BBDE2D63D}"/>
              </a:ext>
            </a:extLst>
          </p:cNvPr>
          <p:cNvSpPr>
            <a:spLocks noGrp="1"/>
          </p:cNvSpPr>
          <p:nvPr>
            <p:ph sz="half" idx="25"/>
          </p:nvPr>
        </p:nvSpPr>
        <p:spPr>
          <a:xfrm>
            <a:off x="6205961" y="2432270"/>
            <a:ext cx="2723836" cy="323668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22" name="Text Placeholder 21">
            <a:extLst>
              <a:ext uri="{FF2B5EF4-FFF2-40B4-BE49-F238E27FC236}">
                <a16:creationId xmlns:a16="http://schemas.microsoft.com/office/drawing/2014/main" id="{8FA484EA-AA2C-40A7-ABF3-C0FD5B1A47E5}"/>
              </a:ext>
            </a:extLst>
          </p:cNvPr>
          <p:cNvSpPr>
            <a:spLocks noGrp="1"/>
          </p:cNvSpPr>
          <p:nvPr>
            <p:ph type="body" sz="quarter" idx="24"/>
          </p:nvPr>
        </p:nvSpPr>
        <p:spPr>
          <a:xfrm>
            <a:off x="9108118" y="1757498"/>
            <a:ext cx="2723836" cy="494749"/>
          </a:xfrm>
        </p:spPr>
        <p:txBody>
          <a:bodyPr anchor="ctr"/>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23" name="Content Placeholder 3">
            <a:extLst>
              <a:ext uri="{FF2B5EF4-FFF2-40B4-BE49-F238E27FC236}">
                <a16:creationId xmlns:a16="http://schemas.microsoft.com/office/drawing/2014/main" id="{9A489CEB-34AD-4384-BA80-AA2246D2E4C0}"/>
              </a:ext>
            </a:extLst>
          </p:cNvPr>
          <p:cNvSpPr>
            <a:spLocks noGrp="1"/>
          </p:cNvSpPr>
          <p:nvPr>
            <p:ph sz="half" idx="21"/>
          </p:nvPr>
        </p:nvSpPr>
        <p:spPr>
          <a:xfrm>
            <a:off x="9108117" y="2432270"/>
            <a:ext cx="2723836" cy="323668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42015404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s top">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6080474-3338-40C3-87FC-F73889A04CD0}"/>
              </a:ext>
            </a:extLst>
          </p:cNvPr>
          <p:cNvSpPr>
            <a:spLocks noGrp="1"/>
          </p:cNvSpPr>
          <p:nvPr>
            <p:ph type="ftr" sz="quarter" idx="32"/>
          </p:nvPr>
        </p:nvSpPr>
        <p:spPr/>
        <p:txBody>
          <a:bodyPr/>
          <a:lstStyle/>
          <a:p>
            <a:r>
              <a:rPr lang="en-GB"/>
              <a:t>m.e.bathen@fys.uio.no</a:t>
            </a:r>
          </a:p>
        </p:txBody>
      </p:sp>
      <p:sp>
        <p:nvSpPr>
          <p:cNvPr id="6" name="Slide Number Placeholder 5">
            <a:extLst>
              <a:ext uri="{FF2B5EF4-FFF2-40B4-BE49-F238E27FC236}">
                <a16:creationId xmlns:a16="http://schemas.microsoft.com/office/drawing/2014/main" id="{42511102-D50C-4D40-87C3-107C3022CF1E}"/>
              </a:ext>
            </a:extLst>
          </p:cNvPr>
          <p:cNvSpPr>
            <a:spLocks noGrp="1"/>
          </p:cNvSpPr>
          <p:nvPr>
            <p:ph type="sldNum" sz="quarter" idx="33"/>
          </p:nvPr>
        </p:nvSpPr>
        <p:spPr/>
        <p:txBody>
          <a:bodyPr/>
          <a:lstStyle/>
          <a:p>
            <a:r>
              <a:rPr lang="en-GB"/>
              <a:t>Page </a:t>
            </a:r>
            <a:fld id="{5251F420-7306-4E7C-A79E-F31A38F7D392}" type="slidenum">
              <a:rPr lang="en-GB" smtClean="0"/>
              <a:pPr/>
              <a:t>‹#›</a:t>
            </a:fld>
            <a:endParaRPr lang="en-GB"/>
          </a:p>
        </p:txBody>
      </p:sp>
      <p:sp>
        <p:nvSpPr>
          <p:cNvPr id="17" name="addin_colorlist" hidden="1">
            <a:extLst>
              <a:ext uri="{FF2B5EF4-FFF2-40B4-BE49-F238E27FC236}">
                <a16:creationId xmlns:a16="http://schemas.microsoft.com/office/drawing/2014/main" id="{4CC826BC-EB14-416D-98AE-9C2717B64434}"/>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 halv1, halv2, halv5, halv7</a:t>
            </a:r>
          </a:p>
        </p:txBody>
      </p:sp>
      <p:sp>
        <p:nvSpPr>
          <p:cNvPr id="18" name="addin_colorbox" hidden="1">
            <a:extLst>
              <a:ext uri="{FF2B5EF4-FFF2-40B4-BE49-F238E27FC236}">
                <a16:creationId xmlns:a16="http://schemas.microsoft.com/office/drawing/2014/main" id="{E69ABA66-AD9A-46BC-9A59-836517AF9F20}"/>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20" name="addin_title" hidden="1">
            <a:extLst>
              <a:ext uri="{FF2B5EF4-FFF2-40B4-BE49-F238E27FC236}">
                <a16:creationId xmlns:a16="http://schemas.microsoft.com/office/drawing/2014/main" id="{D3DA5E01-834B-4603-9C97-006D96A01016}"/>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21" name="addin_text" hidden="1">
            <a:extLst>
              <a:ext uri="{FF2B5EF4-FFF2-40B4-BE49-F238E27FC236}">
                <a16:creationId xmlns:a16="http://schemas.microsoft.com/office/drawing/2014/main" id="{459679D8-A86C-4ECE-9966-3E17ADE0251C}"/>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22" name="addin_image" hidden="1">
            <a:extLst>
              <a:ext uri="{FF2B5EF4-FFF2-40B4-BE49-F238E27FC236}">
                <a16:creationId xmlns:a16="http://schemas.microsoft.com/office/drawing/2014/main" id="{906C1D5D-BA97-46DA-A42A-329D64E6EA26}"/>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25" name="addin_grouplist" hidden="1">
            <a:extLst>
              <a:ext uri="{FF2B5EF4-FFF2-40B4-BE49-F238E27FC236}">
                <a16:creationId xmlns:a16="http://schemas.microsoft.com/office/drawing/2014/main" id="{A6BA0D97-8042-48DC-AF73-802E720F44A4}"/>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26" name="addin_logo" hidden="1">
            <a:extLst>
              <a:ext uri="{FF2B5EF4-FFF2-40B4-BE49-F238E27FC236}">
                <a16:creationId xmlns:a16="http://schemas.microsoft.com/office/drawing/2014/main" id="{95FE0D3D-8A54-4A3C-9490-BFF250133364}"/>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sp>
        <p:nvSpPr>
          <p:cNvPr id="27" name="addin_fillplaceholders" hidden="1">
            <a:extLst>
              <a:ext uri="{FF2B5EF4-FFF2-40B4-BE49-F238E27FC236}">
                <a16:creationId xmlns:a16="http://schemas.microsoft.com/office/drawing/2014/main" id="{4ADCFAB2-9361-406C-8B91-319D6E602379}"/>
              </a:ext>
            </a:extLst>
          </p:cNvPr>
          <p:cNvSpPr/>
          <p:nvPr userDrawn="1"/>
        </p:nvSpPr>
        <p:spPr>
          <a:xfrm>
            <a:off x="10049671" y="-867733"/>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addin_fillplaceholders</a:t>
            </a:r>
          </a:p>
        </p:txBody>
      </p:sp>
      <p:sp>
        <p:nvSpPr>
          <p:cNvPr id="28" name="addin_background" hidden="1">
            <a:extLst>
              <a:ext uri="{FF2B5EF4-FFF2-40B4-BE49-F238E27FC236}">
                <a16:creationId xmlns:a16="http://schemas.microsoft.com/office/drawing/2014/main" id="{B1321D1D-7DA3-421B-8DFD-055DF7C01EB3}"/>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40" name="Title 1">
            <a:extLst>
              <a:ext uri="{FF2B5EF4-FFF2-40B4-BE49-F238E27FC236}">
                <a16:creationId xmlns:a16="http://schemas.microsoft.com/office/drawing/2014/main" id="{4834812D-5E47-4657-B254-F419EB215434}"/>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
        <p:nvSpPr>
          <p:cNvPr id="19" name="Picture Placeholder 4">
            <a:extLst>
              <a:ext uri="{FF2B5EF4-FFF2-40B4-BE49-F238E27FC236}">
                <a16:creationId xmlns:a16="http://schemas.microsoft.com/office/drawing/2014/main" id="{102A6EFA-C37B-4702-A809-D7DBFC6E927D}"/>
              </a:ext>
            </a:extLst>
          </p:cNvPr>
          <p:cNvSpPr>
            <a:spLocks noGrp="1"/>
          </p:cNvSpPr>
          <p:nvPr>
            <p:ph type="pic" sz="quarter" idx="23"/>
          </p:nvPr>
        </p:nvSpPr>
        <p:spPr>
          <a:xfrm>
            <a:off x="360043" y="1081366"/>
            <a:ext cx="2736980" cy="1523583"/>
          </a:xfrm>
          <a:noFill/>
        </p:spPr>
        <p:txBody>
          <a:bodyPr/>
          <a:lstStyle>
            <a:lvl1pPr>
              <a:buNone/>
              <a:defRPr/>
            </a:lvl1pPr>
          </a:lstStyle>
          <a:p>
            <a:r>
              <a:rPr lang="en-US"/>
              <a:t>Click icon to add picture</a:t>
            </a:r>
            <a:endParaRPr lang="en-GB"/>
          </a:p>
        </p:txBody>
      </p:sp>
      <p:sp>
        <p:nvSpPr>
          <p:cNvPr id="23" name="Subtitle 2">
            <a:extLst>
              <a:ext uri="{FF2B5EF4-FFF2-40B4-BE49-F238E27FC236}">
                <a16:creationId xmlns:a16="http://schemas.microsoft.com/office/drawing/2014/main" id="{5B1E2CFA-E2D6-4CD2-BA4C-828F6543967F}"/>
              </a:ext>
            </a:extLst>
          </p:cNvPr>
          <p:cNvSpPr>
            <a:spLocks noGrp="1"/>
          </p:cNvSpPr>
          <p:nvPr>
            <p:ph type="subTitle" idx="13"/>
          </p:nvPr>
        </p:nvSpPr>
        <p:spPr>
          <a:xfrm>
            <a:off x="360043" y="2790811"/>
            <a:ext cx="2736980" cy="318644"/>
          </a:xfrm>
        </p:spPr>
        <p:txBody>
          <a:bodyPr anchor="t"/>
          <a:lstStyle>
            <a:lvl1pPr marL="0" indent="0" algn="l">
              <a:buNone/>
              <a:defRPr sz="15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a:p>
        </p:txBody>
      </p:sp>
      <p:sp>
        <p:nvSpPr>
          <p:cNvPr id="24" name="Content Placeholder 3">
            <a:extLst>
              <a:ext uri="{FF2B5EF4-FFF2-40B4-BE49-F238E27FC236}">
                <a16:creationId xmlns:a16="http://schemas.microsoft.com/office/drawing/2014/main" id="{30175F78-3515-4C72-98C3-13F396EE828B}"/>
              </a:ext>
            </a:extLst>
          </p:cNvPr>
          <p:cNvSpPr>
            <a:spLocks noGrp="1"/>
          </p:cNvSpPr>
          <p:nvPr>
            <p:ph sz="half" idx="30"/>
          </p:nvPr>
        </p:nvSpPr>
        <p:spPr>
          <a:xfrm>
            <a:off x="360043" y="3292760"/>
            <a:ext cx="2736980" cy="237619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1" name="Picture Placeholder 4">
            <a:extLst>
              <a:ext uri="{FF2B5EF4-FFF2-40B4-BE49-F238E27FC236}">
                <a16:creationId xmlns:a16="http://schemas.microsoft.com/office/drawing/2014/main" id="{3E8F4557-4D06-4652-858C-45439D9246A2}"/>
              </a:ext>
            </a:extLst>
          </p:cNvPr>
          <p:cNvSpPr>
            <a:spLocks noGrp="1"/>
          </p:cNvSpPr>
          <p:nvPr>
            <p:ph type="pic" sz="quarter" idx="22"/>
          </p:nvPr>
        </p:nvSpPr>
        <p:spPr>
          <a:xfrm>
            <a:off x="3286576" y="1081366"/>
            <a:ext cx="2736980" cy="1523583"/>
          </a:xfrm>
          <a:noFill/>
        </p:spPr>
        <p:txBody>
          <a:bodyPr/>
          <a:lstStyle>
            <a:lvl1pPr>
              <a:buNone/>
              <a:defRPr/>
            </a:lvl1pPr>
          </a:lstStyle>
          <a:p>
            <a:r>
              <a:rPr lang="en-US"/>
              <a:t>Click icon to add picture</a:t>
            </a:r>
            <a:endParaRPr lang="en-GB"/>
          </a:p>
        </p:txBody>
      </p:sp>
      <p:sp>
        <p:nvSpPr>
          <p:cNvPr id="32" name="Text Placeholder 21">
            <a:extLst>
              <a:ext uri="{FF2B5EF4-FFF2-40B4-BE49-F238E27FC236}">
                <a16:creationId xmlns:a16="http://schemas.microsoft.com/office/drawing/2014/main" id="{E4CF1716-4A3B-40E8-A74C-C68C55A5C498}"/>
              </a:ext>
            </a:extLst>
          </p:cNvPr>
          <p:cNvSpPr>
            <a:spLocks noGrp="1"/>
          </p:cNvSpPr>
          <p:nvPr>
            <p:ph type="body" sz="quarter" idx="17"/>
          </p:nvPr>
        </p:nvSpPr>
        <p:spPr>
          <a:xfrm>
            <a:off x="3286576" y="2790811"/>
            <a:ext cx="2736980" cy="318644"/>
          </a:xfrm>
        </p:spPr>
        <p:txBody>
          <a:bodyPr anchor="t"/>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33" name="Content Placeholder 3">
            <a:extLst>
              <a:ext uri="{FF2B5EF4-FFF2-40B4-BE49-F238E27FC236}">
                <a16:creationId xmlns:a16="http://schemas.microsoft.com/office/drawing/2014/main" id="{69A6B39D-03AD-42C0-82F5-1A93D97AEE7E}"/>
              </a:ext>
            </a:extLst>
          </p:cNvPr>
          <p:cNvSpPr>
            <a:spLocks noGrp="1"/>
          </p:cNvSpPr>
          <p:nvPr>
            <p:ph sz="half" idx="29"/>
          </p:nvPr>
        </p:nvSpPr>
        <p:spPr>
          <a:xfrm>
            <a:off x="3286576" y="3292761"/>
            <a:ext cx="2736980" cy="237619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4" name="Picture Placeholder 4">
            <a:extLst>
              <a:ext uri="{FF2B5EF4-FFF2-40B4-BE49-F238E27FC236}">
                <a16:creationId xmlns:a16="http://schemas.microsoft.com/office/drawing/2014/main" id="{7F1A3A49-5D49-4FFE-A5AB-554A25581DFC}"/>
              </a:ext>
            </a:extLst>
          </p:cNvPr>
          <p:cNvSpPr>
            <a:spLocks noGrp="1"/>
          </p:cNvSpPr>
          <p:nvPr>
            <p:ph type="pic" sz="quarter" idx="25"/>
          </p:nvPr>
        </p:nvSpPr>
        <p:spPr>
          <a:xfrm>
            <a:off x="6192987" y="1081366"/>
            <a:ext cx="2736980" cy="1523583"/>
          </a:xfrm>
          <a:noFill/>
        </p:spPr>
        <p:txBody>
          <a:bodyPr/>
          <a:lstStyle>
            <a:lvl1pPr>
              <a:buNone/>
              <a:defRPr/>
            </a:lvl1pPr>
          </a:lstStyle>
          <a:p>
            <a:r>
              <a:rPr lang="en-US"/>
              <a:t>Click icon to add picture</a:t>
            </a:r>
            <a:endParaRPr lang="en-GB"/>
          </a:p>
        </p:txBody>
      </p:sp>
      <p:sp>
        <p:nvSpPr>
          <p:cNvPr id="35" name="Text Placeholder 21">
            <a:extLst>
              <a:ext uri="{FF2B5EF4-FFF2-40B4-BE49-F238E27FC236}">
                <a16:creationId xmlns:a16="http://schemas.microsoft.com/office/drawing/2014/main" id="{6834A601-EA9E-4149-9B82-4F71484E4072}"/>
              </a:ext>
            </a:extLst>
          </p:cNvPr>
          <p:cNvSpPr>
            <a:spLocks noGrp="1"/>
          </p:cNvSpPr>
          <p:nvPr>
            <p:ph type="body" sz="quarter" idx="24"/>
          </p:nvPr>
        </p:nvSpPr>
        <p:spPr>
          <a:xfrm>
            <a:off x="6192987" y="2790811"/>
            <a:ext cx="2736980" cy="318644"/>
          </a:xfrm>
        </p:spPr>
        <p:txBody>
          <a:bodyPr anchor="t"/>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36" name="Content Placeholder 3">
            <a:extLst>
              <a:ext uri="{FF2B5EF4-FFF2-40B4-BE49-F238E27FC236}">
                <a16:creationId xmlns:a16="http://schemas.microsoft.com/office/drawing/2014/main" id="{716AD4CA-90A6-4F6E-ADD9-42A7A4602956}"/>
              </a:ext>
            </a:extLst>
          </p:cNvPr>
          <p:cNvSpPr>
            <a:spLocks noGrp="1"/>
          </p:cNvSpPr>
          <p:nvPr>
            <p:ph sz="half" idx="28"/>
          </p:nvPr>
        </p:nvSpPr>
        <p:spPr>
          <a:xfrm>
            <a:off x="6192987" y="3292761"/>
            <a:ext cx="2736980" cy="2376198"/>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37" name="Picture Placeholder 4">
            <a:extLst>
              <a:ext uri="{FF2B5EF4-FFF2-40B4-BE49-F238E27FC236}">
                <a16:creationId xmlns:a16="http://schemas.microsoft.com/office/drawing/2014/main" id="{43D651EA-0704-46C8-A812-D5CB3182DEF4}"/>
              </a:ext>
            </a:extLst>
          </p:cNvPr>
          <p:cNvSpPr>
            <a:spLocks noGrp="1"/>
          </p:cNvSpPr>
          <p:nvPr>
            <p:ph type="pic" sz="quarter" idx="27"/>
          </p:nvPr>
        </p:nvSpPr>
        <p:spPr>
          <a:xfrm>
            <a:off x="9094974" y="1081366"/>
            <a:ext cx="2736980" cy="1523583"/>
          </a:xfrm>
          <a:noFill/>
        </p:spPr>
        <p:txBody>
          <a:bodyPr/>
          <a:lstStyle>
            <a:lvl1pPr>
              <a:buNone/>
              <a:defRPr/>
            </a:lvl1pPr>
          </a:lstStyle>
          <a:p>
            <a:r>
              <a:rPr lang="en-US"/>
              <a:t>Click icon to add picture</a:t>
            </a:r>
            <a:endParaRPr lang="en-GB"/>
          </a:p>
        </p:txBody>
      </p:sp>
      <p:sp>
        <p:nvSpPr>
          <p:cNvPr id="38" name="Text Placeholder 21">
            <a:extLst>
              <a:ext uri="{FF2B5EF4-FFF2-40B4-BE49-F238E27FC236}">
                <a16:creationId xmlns:a16="http://schemas.microsoft.com/office/drawing/2014/main" id="{419AFD61-94F1-4AD4-B8EF-C2A9E2E1338F}"/>
              </a:ext>
            </a:extLst>
          </p:cNvPr>
          <p:cNvSpPr>
            <a:spLocks noGrp="1"/>
          </p:cNvSpPr>
          <p:nvPr>
            <p:ph type="body" sz="quarter" idx="26"/>
          </p:nvPr>
        </p:nvSpPr>
        <p:spPr>
          <a:xfrm>
            <a:off x="9094974" y="2790811"/>
            <a:ext cx="2716858" cy="318644"/>
          </a:xfrm>
        </p:spPr>
        <p:txBody>
          <a:bodyPr anchor="t"/>
          <a:lstStyle>
            <a:lvl1pPr>
              <a:buNone/>
              <a:defRPr lang="en-US" sz="1500" kern="1200" dirty="0">
                <a:solidFill>
                  <a:schemeClr val="tx1"/>
                </a:solidFill>
                <a:latin typeface="+mn-lt"/>
                <a:ea typeface="+mn-ea"/>
                <a:cs typeface="+mn-cs"/>
              </a:defRPr>
            </a:lvl1pPr>
          </a:lstStyle>
          <a:p>
            <a:pPr lvl="0"/>
            <a:r>
              <a:rPr lang="en-US"/>
              <a:t>Edit Master text styles</a:t>
            </a:r>
          </a:p>
        </p:txBody>
      </p:sp>
      <p:sp>
        <p:nvSpPr>
          <p:cNvPr id="39" name="Content Placeholder 3">
            <a:extLst>
              <a:ext uri="{FF2B5EF4-FFF2-40B4-BE49-F238E27FC236}">
                <a16:creationId xmlns:a16="http://schemas.microsoft.com/office/drawing/2014/main" id="{30E18835-33BC-49E9-875D-27CEDA1F0D87}"/>
              </a:ext>
            </a:extLst>
          </p:cNvPr>
          <p:cNvSpPr>
            <a:spLocks noGrp="1"/>
          </p:cNvSpPr>
          <p:nvPr>
            <p:ph sz="half" idx="21"/>
          </p:nvPr>
        </p:nvSpPr>
        <p:spPr>
          <a:xfrm>
            <a:off x="9094974" y="3292761"/>
            <a:ext cx="2736980" cy="2376197"/>
          </a:xfrm>
          <a:effectLst>
            <a:outerShdw blurRad="50800" dist="50800" dir="5400000" algn="ctr" rotWithShape="0">
              <a:srgbClr val="010000">
                <a:alpha val="0"/>
              </a:srgbClr>
            </a:outerShdw>
          </a:effectLst>
        </p:spPr>
        <p:txBody>
          <a:bodyPr/>
          <a:lstStyle>
            <a:lvl1pPr>
              <a:defRPr sz="1200"/>
            </a:lvl1pPr>
            <a:lvl2pPr>
              <a:defRPr sz="1200"/>
            </a:lvl2pPr>
            <a:lvl3pPr>
              <a:defRPr sz="1200"/>
            </a:lvl3pPr>
            <a:lvl4pPr>
              <a:defRPr sz="1200"/>
            </a:lvl4pPr>
            <a:lvl5pPr>
              <a:defRPr sz="120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Tree>
    <p:extLst>
      <p:ext uri="{BB962C8B-B14F-4D97-AF65-F5344CB8AC3E}">
        <p14:creationId xmlns:p14="http://schemas.microsoft.com/office/powerpoint/2010/main" val="30910148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s">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8772DED8-733B-4015-A7CA-A05638F7AA32}"/>
              </a:ext>
            </a:extLst>
          </p:cNvPr>
          <p:cNvSpPr>
            <a:spLocks noGrp="1"/>
          </p:cNvSpPr>
          <p:nvPr>
            <p:ph type="ftr" sz="quarter" idx="23"/>
          </p:nvPr>
        </p:nvSpPr>
        <p:spPr/>
        <p:txBody>
          <a:bodyPr/>
          <a:lstStyle/>
          <a:p>
            <a:r>
              <a:rPr lang="en-GB"/>
              <a:t>m.e.bathen@fys.uio.no</a:t>
            </a:r>
          </a:p>
        </p:txBody>
      </p:sp>
      <p:sp>
        <p:nvSpPr>
          <p:cNvPr id="7" name="Slide Number Placeholder 6">
            <a:extLst>
              <a:ext uri="{FF2B5EF4-FFF2-40B4-BE49-F238E27FC236}">
                <a16:creationId xmlns:a16="http://schemas.microsoft.com/office/drawing/2014/main" id="{A5B8E388-3742-4614-842F-C221FF66F72A}"/>
              </a:ext>
            </a:extLst>
          </p:cNvPr>
          <p:cNvSpPr>
            <a:spLocks noGrp="1"/>
          </p:cNvSpPr>
          <p:nvPr>
            <p:ph type="sldNum" sz="quarter" idx="24"/>
          </p:nvPr>
        </p:nvSpPr>
        <p:spPr/>
        <p:txBody>
          <a:bodyPr/>
          <a:lstStyle/>
          <a:p>
            <a:r>
              <a:rPr lang="en-GB"/>
              <a:t>Page </a:t>
            </a:r>
            <a:fld id="{5251F420-7306-4E7C-A79E-F31A38F7D392}" type="slidenum">
              <a:rPr lang="en-GB" smtClean="0"/>
              <a:pPr/>
              <a:t>‹#›</a:t>
            </a:fld>
            <a:endParaRPr lang="en-GB"/>
          </a:p>
        </p:txBody>
      </p:sp>
      <p:sp>
        <p:nvSpPr>
          <p:cNvPr id="16" name="Title 1">
            <a:extLst>
              <a:ext uri="{FF2B5EF4-FFF2-40B4-BE49-F238E27FC236}">
                <a16:creationId xmlns:a16="http://schemas.microsoft.com/office/drawing/2014/main" id="{9FA9EC37-EFC7-43AC-A1A9-890E574772B6}"/>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
        <p:nvSpPr>
          <p:cNvPr id="17" name="Subtitle 2">
            <a:extLst>
              <a:ext uri="{FF2B5EF4-FFF2-40B4-BE49-F238E27FC236}">
                <a16:creationId xmlns:a16="http://schemas.microsoft.com/office/drawing/2014/main" id="{46DD7356-7D2F-4DFD-B757-4D2686D56F70}"/>
              </a:ext>
            </a:extLst>
          </p:cNvPr>
          <p:cNvSpPr>
            <a:spLocks noGrp="1"/>
          </p:cNvSpPr>
          <p:nvPr>
            <p:ph type="subTitle" idx="13"/>
          </p:nvPr>
        </p:nvSpPr>
        <p:spPr>
          <a:xfrm>
            <a:off x="360044" y="1082726"/>
            <a:ext cx="11471910" cy="494749"/>
          </a:xfrm>
        </p:spPr>
        <p:txBody>
          <a:bodyPr anchor="t"/>
          <a:lstStyle>
            <a:lvl1pPr marL="0" indent="0" algn="l">
              <a:buNone/>
              <a:defRPr sz="1800"/>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Click to edit Master subtitle style</a:t>
            </a:r>
            <a:endParaRPr lang="en-GB"/>
          </a:p>
        </p:txBody>
      </p:sp>
      <p:sp>
        <p:nvSpPr>
          <p:cNvPr id="10" name="Picture Placeholder 1">
            <a:extLst>
              <a:ext uri="{FF2B5EF4-FFF2-40B4-BE49-F238E27FC236}">
                <a16:creationId xmlns:a16="http://schemas.microsoft.com/office/drawing/2014/main" id="{42365B75-7D98-4406-BF65-4720F9067995}"/>
              </a:ext>
            </a:extLst>
          </p:cNvPr>
          <p:cNvSpPr>
            <a:spLocks noGrp="1"/>
          </p:cNvSpPr>
          <p:nvPr>
            <p:ph type="pic" sz="quarter" idx="20"/>
          </p:nvPr>
        </p:nvSpPr>
        <p:spPr>
          <a:xfrm>
            <a:off x="360044" y="1757497"/>
            <a:ext cx="5611759" cy="3920059"/>
          </a:xfrm>
          <a:prstGeom prst="rect">
            <a:avLst/>
          </a:prstGeom>
          <a:noFill/>
        </p:spPr>
        <p:txBody>
          <a:bodyPr lIns="0" tIns="0" rIns="0" bIns="0"/>
          <a:lstStyle>
            <a:lvl1pPr>
              <a:buNone/>
              <a:defRPr/>
            </a:lvl1pPr>
          </a:lstStyle>
          <a:p>
            <a:r>
              <a:rPr lang="en-US"/>
              <a:t>Click icon to add picture</a:t>
            </a:r>
            <a:endParaRPr lang="en-GB"/>
          </a:p>
        </p:txBody>
      </p:sp>
      <p:sp>
        <p:nvSpPr>
          <p:cNvPr id="11" name="Text Placeholder 12">
            <a:extLst>
              <a:ext uri="{FF2B5EF4-FFF2-40B4-BE49-F238E27FC236}">
                <a16:creationId xmlns:a16="http://schemas.microsoft.com/office/drawing/2014/main" id="{BA2D2B4D-B0E8-4957-B69B-7118D08F1A79}"/>
              </a:ext>
            </a:extLst>
          </p:cNvPr>
          <p:cNvSpPr>
            <a:spLocks noGrp="1"/>
          </p:cNvSpPr>
          <p:nvPr>
            <p:ph type="body" sz="quarter" idx="25" hasCustomPrompt="1"/>
          </p:nvPr>
        </p:nvSpPr>
        <p:spPr>
          <a:xfrm>
            <a:off x="360045" y="5875993"/>
            <a:ext cx="5611759"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Photo credit / Caption</a:t>
            </a:r>
          </a:p>
        </p:txBody>
      </p:sp>
      <p:sp>
        <p:nvSpPr>
          <p:cNvPr id="12" name="Picture Placeholder 2">
            <a:extLst>
              <a:ext uri="{FF2B5EF4-FFF2-40B4-BE49-F238E27FC236}">
                <a16:creationId xmlns:a16="http://schemas.microsoft.com/office/drawing/2014/main" id="{2366EDB7-22D7-4ABB-99D2-8666FB171AD6}"/>
              </a:ext>
            </a:extLst>
          </p:cNvPr>
          <p:cNvSpPr>
            <a:spLocks noGrp="1"/>
          </p:cNvSpPr>
          <p:nvPr>
            <p:ph type="pic" sz="quarter" idx="21"/>
          </p:nvPr>
        </p:nvSpPr>
        <p:spPr>
          <a:xfrm>
            <a:off x="6220199" y="1757497"/>
            <a:ext cx="5611759" cy="3920059"/>
          </a:xfrm>
          <a:prstGeom prst="rect">
            <a:avLst/>
          </a:prstGeom>
          <a:noFill/>
        </p:spPr>
        <p:txBody>
          <a:bodyPr lIns="0" tIns="0" rIns="0" bIns="0"/>
          <a:lstStyle>
            <a:lvl1pPr>
              <a:buNone/>
              <a:defRPr/>
            </a:lvl1pPr>
          </a:lstStyle>
          <a:p>
            <a:r>
              <a:rPr lang="en-US"/>
              <a:t>Click icon to add picture</a:t>
            </a:r>
            <a:endParaRPr lang="en-GB"/>
          </a:p>
        </p:txBody>
      </p:sp>
      <p:sp>
        <p:nvSpPr>
          <p:cNvPr id="15" name="Text Placeholder 12">
            <a:extLst>
              <a:ext uri="{FF2B5EF4-FFF2-40B4-BE49-F238E27FC236}">
                <a16:creationId xmlns:a16="http://schemas.microsoft.com/office/drawing/2014/main" id="{214E790B-F509-4762-AF28-7102EA359A5C}"/>
              </a:ext>
            </a:extLst>
          </p:cNvPr>
          <p:cNvSpPr>
            <a:spLocks noGrp="1"/>
          </p:cNvSpPr>
          <p:nvPr>
            <p:ph type="body" sz="quarter" idx="26" hasCustomPrompt="1"/>
          </p:nvPr>
        </p:nvSpPr>
        <p:spPr>
          <a:xfrm>
            <a:off x="6220199" y="5875993"/>
            <a:ext cx="5611759" cy="182608"/>
          </a:xfrm>
        </p:spPr>
        <p:txBody>
          <a:bodyPr/>
          <a:lstStyle>
            <a:lvl1pPr marL="0" indent="0" algn="r">
              <a:buNone/>
              <a:defRPr sz="750">
                <a:solidFill>
                  <a:srgbClr val="524B48"/>
                </a:solidFill>
              </a:defRPr>
            </a:lvl1pPr>
          </a:lstStyle>
          <a:p>
            <a:pPr marL="0" marR="0" lvl="0" indent="0" algn="r" defTabSz="914446" rtl="0" eaLnBrk="1" fontAlgn="auto" latinLnBrk="0" hangingPunct="1">
              <a:lnSpc>
                <a:spcPct val="100000"/>
              </a:lnSpc>
              <a:spcBef>
                <a:spcPts val="1150"/>
              </a:spcBef>
              <a:spcAft>
                <a:spcPts val="0"/>
              </a:spcAft>
              <a:buClrTx/>
              <a:buSzTx/>
              <a:buFont typeface="Arial" panose="020B0604020202020204" pitchFamily="34" charset="0"/>
              <a:buNone/>
              <a:tabLst/>
              <a:defRPr/>
            </a:pPr>
            <a:r>
              <a:rPr lang="en-GB"/>
              <a:t>Photo credit / Caption</a:t>
            </a:r>
          </a:p>
        </p:txBody>
      </p:sp>
      <p:sp>
        <p:nvSpPr>
          <p:cNvPr id="25" name="addin_colorlist" hidden="1">
            <a:extLst>
              <a:ext uri="{FF2B5EF4-FFF2-40B4-BE49-F238E27FC236}">
                <a16:creationId xmlns:a16="http://schemas.microsoft.com/office/drawing/2014/main" id="{70466E5F-8F9B-4466-9687-C605E211FFB5}"/>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a:t>
            </a:r>
          </a:p>
        </p:txBody>
      </p:sp>
      <p:sp>
        <p:nvSpPr>
          <p:cNvPr id="26" name="addin_background" hidden="1">
            <a:extLst>
              <a:ext uri="{FF2B5EF4-FFF2-40B4-BE49-F238E27FC236}">
                <a16:creationId xmlns:a16="http://schemas.microsoft.com/office/drawing/2014/main" id="{42275F9C-66A5-4AF5-B84E-A4CD9215FF8E}"/>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Tree>
    <p:extLst>
      <p:ext uri="{BB962C8B-B14F-4D97-AF65-F5344CB8AC3E}">
        <p14:creationId xmlns:p14="http://schemas.microsoft.com/office/powerpoint/2010/main" val="10860097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s">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5A5FD81-8099-440B-91E9-2813AE814045}"/>
              </a:ext>
            </a:extLst>
          </p:cNvPr>
          <p:cNvSpPr>
            <a:spLocks noGrp="1"/>
          </p:cNvSpPr>
          <p:nvPr>
            <p:ph type="ftr" sz="quarter" idx="30"/>
          </p:nvPr>
        </p:nvSpPr>
        <p:spPr/>
        <p:txBody>
          <a:bodyPr/>
          <a:lstStyle/>
          <a:p>
            <a:r>
              <a:rPr lang="en-GB"/>
              <a:t>m.e.bathen@fys.uio.no</a:t>
            </a:r>
          </a:p>
        </p:txBody>
      </p:sp>
      <p:sp>
        <p:nvSpPr>
          <p:cNvPr id="5" name="Slide Number Placeholder 4">
            <a:extLst>
              <a:ext uri="{FF2B5EF4-FFF2-40B4-BE49-F238E27FC236}">
                <a16:creationId xmlns:a16="http://schemas.microsoft.com/office/drawing/2014/main" id="{89632972-1288-4890-888F-5A648DC46ABE}"/>
              </a:ext>
            </a:extLst>
          </p:cNvPr>
          <p:cNvSpPr>
            <a:spLocks noGrp="1"/>
          </p:cNvSpPr>
          <p:nvPr>
            <p:ph type="sldNum" sz="quarter" idx="31"/>
          </p:nvPr>
        </p:nvSpPr>
        <p:spPr/>
        <p:txBody>
          <a:bodyPr/>
          <a:lstStyle/>
          <a:p>
            <a:r>
              <a:rPr lang="en-GB"/>
              <a:t>Page </a:t>
            </a:r>
            <a:fld id="{5251F420-7306-4E7C-A79E-F31A38F7D392}" type="slidenum">
              <a:rPr lang="en-GB" smtClean="0"/>
              <a:pPr/>
              <a:t>‹#›</a:t>
            </a:fld>
            <a:endParaRPr lang="en-GB"/>
          </a:p>
        </p:txBody>
      </p:sp>
      <p:sp>
        <p:nvSpPr>
          <p:cNvPr id="18" name="addin_colorlist" hidden="1">
            <a:extLst>
              <a:ext uri="{FF2B5EF4-FFF2-40B4-BE49-F238E27FC236}">
                <a16:creationId xmlns:a16="http://schemas.microsoft.com/office/drawing/2014/main" id="{080D83DE-9286-4A8B-8F86-DAE734DFF4C3}"/>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a:t>
            </a:r>
          </a:p>
        </p:txBody>
      </p:sp>
      <p:sp>
        <p:nvSpPr>
          <p:cNvPr id="19" name="addin_background" hidden="1">
            <a:extLst>
              <a:ext uri="{FF2B5EF4-FFF2-40B4-BE49-F238E27FC236}">
                <a16:creationId xmlns:a16="http://schemas.microsoft.com/office/drawing/2014/main" id="{AC6612E7-9B7A-40EF-8DD6-3861C44D2CF2}"/>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17" name="Title 1">
            <a:extLst>
              <a:ext uri="{FF2B5EF4-FFF2-40B4-BE49-F238E27FC236}">
                <a16:creationId xmlns:a16="http://schemas.microsoft.com/office/drawing/2014/main" id="{BFDD1352-F766-4218-99CF-E9AC9B7DCED8}"/>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
        <p:nvSpPr>
          <p:cNvPr id="14" name="Text Placeholder 21">
            <a:extLst>
              <a:ext uri="{FF2B5EF4-FFF2-40B4-BE49-F238E27FC236}">
                <a16:creationId xmlns:a16="http://schemas.microsoft.com/office/drawing/2014/main" id="{2B33994C-DAB1-4997-9CCF-AC1EF44DFBB7}"/>
              </a:ext>
            </a:extLst>
          </p:cNvPr>
          <p:cNvSpPr>
            <a:spLocks noGrp="1"/>
          </p:cNvSpPr>
          <p:nvPr>
            <p:ph type="body" sz="quarter" idx="29"/>
          </p:nvPr>
        </p:nvSpPr>
        <p:spPr>
          <a:xfrm>
            <a:off x="360043"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11" name="Picture Placeholder 7">
            <a:extLst>
              <a:ext uri="{FF2B5EF4-FFF2-40B4-BE49-F238E27FC236}">
                <a16:creationId xmlns:a16="http://schemas.microsoft.com/office/drawing/2014/main" id="{BC76C51F-E9A7-4970-A13D-E988837549D4}"/>
              </a:ext>
            </a:extLst>
          </p:cNvPr>
          <p:cNvSpPr>
            <a:spLocks noGrp="1"/>
          </p:cNvSpPr>
          <p:nvPr>
            <p:ph type="pic" sz="quarter" idx="26"/>
          </p:nvPr>
        </p:nvSpPr>
        <p:spPr>
          <a:xfrm>
            <a:off x="360043" y="1754970"/>
            <a:ext cx="3541314" cy="3913988"/>
          </a:xfrm>
          <a:prstGeom prst="rect">
            <a:avLst/>
          </a:prstGeom>
          <a:noFill/>
        </p:spPr>
        <p:txBody>
          <a:bodyPr lIns="0" tIns="0" rIns="0" bIns="0"/>
          <a:lstStyle/>
          <a:p>
            <a:r>
              <a:rPr lang="en-US"/>
              <a:t>Click icon to add picture</a:t>
            </a:r>
            <a:endParaRPr lang="en-GB"/>
          </a:p>
        </p:txBody>
      </p:sp>
      <p:sp>
        <p:nvSpPr>
          <p:cNvPr id="15" name="Text Placeholder 21">
            <a:extLst>
              <a:ext uri="{FF2B5EF4-FFF2-40B4-BE49-F238E27FC236}">
                <a16:creationId xmlns:a16="http://schemas.microsoft.com/office/drawing/2014/main" id="{0E5BD093-E66E-4125-B9C7-23D8A593357E}"/>
              </a:ext>
            </a:extLst>
          </p:cNvPr>
          <p:cNvSpPr>
            <a:spLocks noGrp="1"/>
          </p:cNvSpPr>
          <p:nvPr>
            <p:ph type="body" sz="quarter" idx="20"/>
          </p:nvPr>
        </p:nvSpPr>
        <p:spPr>
          <a:xfrm>
            <a:off x="4333839"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12" name="Picture Placeholder 8">
            <a:extLst>
              <a:ext uri="{FF2B5EF4-FFF2-40B4-BE49-F238E27FC236}">
                <a16:creationId xmlns:a16="http://schemas.microsoft.com/office/drawing/2014/main" id="{D5D4AF80-CA22-4307-8BCF-B455F56D5F27}"/>
              </a:ext>
            </a:extLst>
          </p:cNvPr>
          <p:cNvSpPr>
            <a:spLocks noGrp="1"/>
          </p:cNvSpPr>
          <p:nvPr>
            <p:ph type="pic" sz="quarter" idx="27"/>
          </p:nvPr>
        </p:nvSpPr>
        <p:spPr>
          <a:xfrm>
            <a:off x="4333839" y="1754970"/>
            <a:ext cx="3541314" cy="3913988"/>
          </a:xfrm>
          <a:prstGeom prst="rect">
            <a:avLst/>
          </a:prstGeom>
          <a:noFill/>
        </p:spPr>
        <p:txBody>
          <a:bodyPr lIns="0" tIns="0" rIns="0" bIns="0"/>
          <a:lstStyle/>
          <a:p>
            <a:r>
              <a:rPr lang="en-US"/>
              <a:t>Click icon to add picture</a:t>
            </a:r>
            <a:endParaRPr lang="en-GB"/>
          </a:p>
        </p:txBody>
      </p:sp>
      <p:sp>
        <p:nvSpPr>
          <p:cNvPr id="16" name="Text Placeholder 21">
            <a:extLst>
              <a:ext uri="{FF2B5EF4-FFF2-40B4-BE49-F238E27FC236}">
                <a16:creationId xmlns:a16="http://schemas.microsoft.com/office/drawing/2014/main" id="{7BACE702-6930-4880-80F3-BB0C3D241FD4}"/>
              </a:ext>
            </a:extLst>
          </p:cNvPr>
          <p:cNvSpPr>
            <a:spLocks noGrp="1"/>
          </p:cNvSpPr>
          <p:nvPr>
            <p:ph type="body" sz="quarter" idx="18"/>
          </p:nvPr>
        </p:nvSpPr>
        <p:spPr>
          <a:xfrm>
            <a:off x="8287512" y="1081462"/>
            <a:ext cx="3541314" cy="494749"/>
          </a:xfrm>
        </p:spPr>
        <p:txBody>
          <a:bodyPr anchor="t"/>
          <a:lstStyle>
            <a:lvl1pPr>
              <a:buNone/>
              <a:defRPr lang="en-US" sz="1800" kern="1200" dirty="0">
                <a:solidFill>
                  <a:schemeClr val="tx1"/>
                </a:solidFill>
                <a:latin typeface="+mn-lt"/>
                <a:ea typeface="+mn-ea"/>
                <a:cs typeface="+mn-cs"/>
              </a:defRPr>
            </a:lvl1pPr>
          </a:lstStyle>
          <a:p>
            <a:pPr lvl="0"/>
            <a:r>
              <a:rPr lang="en-US"/>
              <a:t>Edit Master text styles</a:t>
            </a:r>
          </a:p>
        </p:txBody>
      </p:sp>
      <p:sp>
        <p:nvSpPr>
          <p:cNvPr id="13" name="Picture Placeholder 9">
            <a:extLst>
              <a:ext uri="{FF2B5EF4-FFF2-40B4-BE49-F238E27FC236}">
                <a16:creationId xmlns:a16="http://schemas.microsoft.com/office/drawing/2014/main" id="{E3CDFC7B-724E-40FD-8374-B00BB31D1A3B}"/>
              </a:ext>
            </a:extLst>
          </p:cNvPr>
          <p:cNvSpPr>
            <a:spLocks noGrp="1"/>
          </p:cNvSpPr>
          <p:nvPr>
            <p:ph type="pic" sz="quarter" idx="28"/>
          </p:nvPr>
        </p:nvSpPr>
        <p:spPr>
          <a:xfrm>
            <a:off x="8287512" y="1754970"/>
            <a:ext cx="3541314" cy="3913988"/>
          </a:xfrm>
          <a:prstGeom prst="rect">
            <a:avLst/>
          </a:prstGeom>
          <a:noFill/>
        </p:spPr>
        <p:txBody>
          <a:bodyPr lIns="0" tIns="0" rIns="0" bIns="0"/>
          <a:lstStyle/>
          <a:p>
            <a:r>
              <a:rPr lang="en-US"/>
              <a:t>Click icon to add picture</a:t>
            </a:r>
            <a:endParaRPr lang="en-GB"/>
          </a:p>
        </p:txBody>
      </p:sp>
    </p:spTree>
    <p:extLst>
      <p:ext uri="{BB962C8B-B14F-4D97-AF65-F5344CB8AC3E}">
        <p14:creationId xmlns:p14="http://schemas.microsoft.com/office/powerpoint/2010/main" val="2845671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arge picture ">
    <p:spTree>
      <p:nvGrpSpPr>
        <p:cNvPr id="1" name=""/>
        <p:cNvGrpSpPr/>
        <p:nvPr/>
      </p:nvGrpSpPr>
      <p:grpSpPr>
        <a:xfrm>
          <a:off x="0" y="0"/>
          <a:ext cx="0" cy="0"/>
          <a:chOff x="0" y="0"/>
          <a:chExt cx="0" cy="0"/>
        </a:xfrm>
      </p:grpSpPr>
      <p:sp>
        <p:nvSpPr>
          <p:cNvPr id="4" name="Text Placeholder 3" descr="Logo university of oslo">
            <a:extLst>
              <a:ext uri="{FF2B5EF4-FFF2-40B4-BE49-F238E27FC236}">
                <a16:creationId xmlns:a16="http://schemas.microsoft.com/office/drawing/2014/main" id="{87E19F59-4A52-4AE7-A769-E9F9BC5FA77F}"/>
              </a:ext>
            </a:extLst>
          </p:cNvPr>
          <p:cNvSpPr>
            <a:spLocks noGrp="1"/>
          </p:cNvSpPr>
          <p:nvPr>
            <p:ph type="body" sz="quarter" idx="32" hasCustomPrompt="1"/>
          </p:nvPr>
        </p:nvSpPr>
        <p:spPr>
          <a:xfrm>
            <a:off x="381001" y="6280142"/>
            <a:ext cx="767518" cy="202980"/>
          </a:xfrm>
          <a:blipFill>
            <a:blip r:embed="rId2">
              <a:extLst>
                <a:ext uri="{96DAC541-7B7A-43D3-8B79-37D633B846F1}">
                  <asvg:svgBlip xmlns:asvg="http://schemas.microsoft.com/office/drawing/2016/SVG/main" r:embed="rId3"/>
                </a:ext>
              </a:extLst>
            </a:blip>
            <a:stretch>
              <a:fillRect/>
            </a:stretch>
          </a:blipFill>
        </p:spPr>
        <p:txBody>
          <a:bodyPr/>
          <a:lstStyle>
            <a:lvl1pPr marL="0" indent="0">
              <a:buNone/>
              <a:defRPr/>
            </a:lvl1pPr>
          </a:lstStyle>
          <a:p>
            <a:pPr lvl="0"/>
            <a:r>
              <a:rPr lang="en-GB"/>
              <a:t> </a:t>
            </a:r>
          </a:p>
        </p:txBody>
      </p:sp>
      <p:sp>
        <p:nvSpPr>
          <p:cNvPr id="5" name="Picture Placeholder 4">
            <a:extLst>
              <a:ext uri="{FF2B5EF4-FFF2-40B4-BE49-F238E27FC236}">
                <a16:creationId xmlns:a16="http://schemas.microsoft.com/office/drawing/2014/main" id="{2FC149FD-51D0-4604-9AC4-C6BAC2F859AE}"/>
              </a:ext>
            </a:extLst>
          </p:cNvPr>
          <p:cNvSpPr>
            <a:spLocks noGrp="1"/>
          </p:cNvSpPr>
          <p:nvPr>
            <p:ph type="pic" sz="quarter" idx="27"/>
          </p:nvPr>
        </p:nvSpPr>
        <p:spPr>
          <a:xfrm>
            <a:off x="0" y="1262748"/>
            <a:ext cx="12192000" cy="5595252"/>
          </a:xfrm>
          <a:noFill/>
        </p:spPr>
        <p:txBody>
          <a:bodyPr/>
          <a:lstStyle>
            <a:lvl1pPr>
              <a:buNone/>
              <a:defRPr/>
            </a:lvl1pPr>
          </a:lstStyle>
          <a:p>
            <a:r>
              <a:rPr lang="en-US"/>
              <a:t>Click icon to add picture</a:t>
            </a:r>
            <a:endParaRPr lang="en-GB"/>
          </a:p>
        </p:txBody>
      </p:sp>
      <p:sp>
        <p:nvSpPr>
          <p:cNvPr id="6" name="addin_colorlist" hidden="1">
            <a:extLst>
              <a:ext uri="{FF2B5EF4-FFF2-40B4-BE49-F238E27FC236}">
                <a16:creationId xmlns:a16="http://schemas.microsoft.com/office/drawing/2014/main" id="{391334B4-82D1-46E7-8A20-DFA241DB2858}"/>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a:t>
            </a:r>
          </a:p>
        </p:txBody>
      </p:sp>
      <p:sp>
        <p:nvSpPr>
          <p:cNvPr id="8" name="addin_background" hidden="1">
            <a:extLst>
              <a:ext uri="{FF2B5EF4-FFF2-40B4-BE49-F238E27FC236}">
                <a16:creationId xmlns:a16="http://schemas.microsoft.com/office/drawing/2014/main" id="{FAAC422D-E23E-4500-8599-A248E726DF7A}"/>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
        <p:nvSpPr>
          <p:cNvPr id="7" name="Title 1">
            <a:extLst>
              <a:ext uri="{FF2B5EF4-FFF2-40B4-BE49-F238E27FC236}">
                <a16:creationId xmlns:a16="http://schemas.microsoft.com/office/drawing/2014/main" id="{97876440-E134-4CB0-A4C5-041F6DA51180}"/>
              </a:ext>
            </a:extLst>
          </p:cNvPr>
          <p:cNvSpPr>
            <a:spLocks noGrp="1"/>
          </p:cNvSpPr>
          <p:nvPr>
            <p:ph type="title"/>
          </p:nvPr>
        </p:nvSpPr>
        <p:spPr>
          <a:xfrm>
            <a:off x="360044" y="360045"/>
            <a:ext cx="11471910" cy="542658"/>
          </a:xfrm>
        </p:spPr>
        <p:txBody>
          <a:bodyPr/>
          <a:lstStyle>
            <a:lvl1pPr>
              <a:defRPr sz="3500"/>
            </a:lvl1pPr>
          </a:lstStyle>
          <a:p>
            <a:r>
              <a:rPr lang="en-US" noProof="0"/>
              <a:t>Click to edit Master title style</a:t>
            </a:r>
            <a:endParaRPr lang="en-GB" noProof="0"/>
          </a:p>
        </p:txBody>
      </p:sp>
    </p:spTree>
    <p:extLst>
      <p:ext uri="{BB962C8B-B14F-4D97-AF65-F5344CB8AC3E}">
        <p14:creationId xmlns:p14="http://schemas.microsoft.com/office/powerpoint/2010/main" val="30201063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9D3EEEF-D5D4-41E6-81E7-1D9E527B7796}"/>
              </a:ext>
            </a:extLst>
          </p:cNvPr>
          <p:cNvSpPr>
            <a:spLocks noGrp="1"/>
          </p:cNvSpPr>
          <p:nvPr>
            <p:ph type="ftr" sz="quarter" idx="11"/>
          </p:nvPr>
        </p:nvSpPr>
        <p:spPr/>
        <p:txBody>
          <a:bodyPr/>
          <a:lstStyle/>
          <a:p>
            <a:r>
              <a:rPr lang="en-GB"/>
              <a:t>m.e.bathen@fys.uio.no</a:t>
            </a:r>
          </a:p>
        </p:txBody>
      </p:sp>
      <p:sp>
        <p:nvSpPr>
          <p:cNvPr id="5" name="Slide Number Placeholder 4">
            <a:extLst>
              <a:ext uri="{FF2B5EF4-FFF2-40B4-BE49-F238E27FC236}">
                <a16:creationId xmlns:a16="http://schemas.microsoft.com/office/drawing/2014/main" id="{CC6F4316-7482-4098-A234-A83B220FD64E}"/>
              </a:ext>
            </a:extLst>
          </p:cNvPr>
          <p:cNvSpPr>
            <a:spLocks noGrp="1"/>
          </p:cNvSpPr>
          <p:nvPr>
            <p:ph type="sldNum" sz="quarter" idx="12"/>
          </p:nvPr>
        </p:nvSpPr>
        <p:spPr/>
        <p:txBody>
          <a:bodyPr/>
          <a:lstStyle/>
          <a:p>
            <a:r>
              <a:rPr lang="en-GB"/>
              <a:t>Page </a:t>
            </a:r>
            <a:fld id="{5251F420-7306-4E7C-A79E-F31A38F7D392}" type="slidenum">
              <a:rPr lang="en-GB" smtClean="0"/>
              <a:pPr/>
              <a:t>‹#›</a:t>
            </a:fld>
            <a:endParaRPr lang="en-GB"/>
          </a:p>
        </p:txBody>
      </p:sp>
      <p:sp>
        <p:nvSpPr>
          <p:cNvPr id="6" name="addin_colorlist" hidden="1">
            <a:extLst>
              <a:ext uri="{FF2B5EF4-FFF2-40B4-BE49-F238E27FC236}">
                <a16:creationId xmlns:a16="http://schemas.microsoft.com/office/drawing/2014/main" id="{AE0688C1-D679-4A68-B930-AA78117F42D7}"/>
              </a:ext>
            </a:extLst>
          </p:cNvPr>
          <p:cNvSpPr/>
          <p:nvPr userDrawn="1"/>
        </p:nvSpPr>
        <p:spPr>
          <a:xfrm>
            <a:off x="0" y="-146657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gronn</a:t>
            </a:r>
          </a:p>
        </p:txBody>
      </p:sp>
      <p:sp>
        <p:nvSpPr>
          <p:cNvPr id="7" name="addin_background" hidden="1">
            <a:extLst>
              <a:ext uri="{FF2B5EF4-FFF2-40B4-BE49-F238E27FC236}">
                <a16:creationId xmlns:a16="http://schemas.microsoft.com/office/drawing/2014/main" id="{2E1E9FA0-E572-4648-8895-9A9148988AC6}"/>
              </a:ext>
            </a:extLst>
          </p:cNvPr>
          <p:cNvSpPr/>
          <p:nvPr userDrawn="1"/>
        </p:nvSpPr>
        <p:spPr>
          <a:xfrm>
            <a:off x="9723740" y="-837228"/>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addin_background</a:t>
            </a:r>
          </a:p>
        </p:txBody>
      </p:sp>
    </p:spTree>
    <p:extLst>
      <p:ext uri="{BB962C8B-B14F-4D97-AF65-F5344CB8AC3E}">
        <p14:creationId xmlns:p14="http://schemas.microsoft.com/office/powerpoint/2010/main" val="40145966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a:t>Click to edit Master title style</a:t>
            </a:r>
            <a:endParaRPr lang="nb-NO"/>
          </a:p>
        </p:txBody>
      </p:sp>
      <p:sp>
        <p:nvSpPr>
          <p:cNvPr id="3" name="Plassholder for innhold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b-NO"/>
          </a:p>
        </p:txBody>
      </p:sp>
      <p:sp>
        <p:nvSpPr>
          <p:cNvPr id="4" name="Plassholder for dato 3"/>
          <p:cNvSpPr>
            <a:spLocks noGrp="1"/>
          </p:cNvSpPr>
          <p:nvPr>
            <p:ph type="dt" sz="half" idx="10"/>
          </p:nvPr>
        </p:nvSpPr>
        <p:spPr/>
        <p:txBody>
          <a:bodyPr/>
          <a:lstStyle/>
          <a:p>
            <a:fld id="{8480F2D3-B66D-43D3-BEB6-472383FC588B}" type="datetime1">
              <a:rPr lang="de-DE" smtClean="0"/>
              <a:t>10.04.2024</a:t>
            </a:fld>
            <a:endParaRPr lang="nb-NO"/>
          </a:p>
        </p:txBody>
      </p:sp>
      <p:sp>
        <p:nvSpPr>
          <p:cNvPr id="5" name="Plassholder for bunntekst 4"/>
          <p:cNvSpPr>
            <a:spLocks noGrp="1"/>
          </p:cNvSpPr>
          <p:nvPr>
            <p:ph type="ftr" sz="quarter" idx="11"/>
          </p:nvPr>
        </p:nvSpPr>
        <p:spPr/>
        <p:txBody>
          <a:bodyPr/>
          <a:lstStyle/>
          <a:p>
            <a:r>
              <a:rPr lang="nb-NO"/>
              <a:t>m.e.bathen@fys.uio.no</a:t>
            </a:r>
          </a:p>
        </p:txBody>
      </p:sp>
      <p:sp>
        <p:nvSpPr>
          <p:cNvPr id="6" name="Plassholder for lysbildenummer 5"/>
          <p:cNvSpPr>
            <a:spLocks noGrp="1"/>
          </p:cNvSpPr>
          <p:nvPr>
            <p:ph type="sldNum" sz="quarter" idx="12"/>
          </p:nvPr>
        </p:nvSpPr>
        <p:spPr/>
        <p:txBody>
          <a:bodyPr/>
          <a:lstStyle/>
          <a:p>
            <a:fld id="{5751DFAA-887F-4071-8EAD-E8CA316FCF06}" type="slidenum">
              <a:rPr lang="nb-NO" smtClean="0"/>
              <a:t>‹#›</a:t>
            </a:fld>
            <a:endParaRPr lang="nb-NO"/>
          </a:p>
        </p:txBody>
      </p:sp>
    </p:spTree>
    <p:extLst>
      <p:ext uri="{BB962C8B-B14F-4D97-AF65-F5344CB8AC3E}">
        <p14:creationId xmlns:p14="http://schemas.microsoft.com/office/powerpoint/2010/main" val="38596290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116" name="PlaceHolder 1"/>
          <p:cNvSpPr>
            <a:spLocks noGrp="1"/>
          </p:cNvSpPr>
          <p:nvPr>
            <p:ph type="title"/>
          </p:nvPr>
        </p:nvSpPr>
        <p:spPr>
          <a:xfrm>
            <a:off x="360000" y="360000"/>
            <a:ext cx="11471400" cy="542160"/>
          </a:xfrm>
          <a:prstGeom prst="rect">
            <a:avLst/>
          </a:prstGeom>
          <a:noFill/>
          <a:ln w="0">
            <a:noFill/>
          </a:ln>
        </p:spPr>
        <p:txBody>
          <a:bodyPr lIns="0" tIns="0" rIns="0" bIns="0" anchor="ctr">
            <a:noAutofit/>
          </a:bodyPr>
          <a:lstStyle/>
          <a:p>
            <a:endParaRPr lang="en-US" sz="900" b="0" strike="noStrike" spc="-1">
              <a:solidFill>
                <a:srgbClr val="000000"/>
              </a:solidFill>
              <a:latin typeface="Arial"/>
            </a:endParaRPr>
          </a:p>
        </p:txBody>
      </p:sp>
      <p:sp>
        <p:nvSpPr>
          <p:cNvPr id="3" name="PlaceHolder 2"/>
          <p:cNvSpPr>
            <a:spLocks noGrp="1"/>
          </p:cNvSpPr>
          <p:nvPr>
            <p:ph type="ftr" idx="6"/>
          </p:nvPr>
        </p:nvSpPr>
        <p:spPr/>
        <p:txBody>
          <a:bodyPr/>
          <a:lstStyle/>
          <a:p>
            <a:r>
              <a:t>Footer</a:t>
            </a:r>
          </a:p>
        </p:txBody>
      </p:sp>
      <p:sp>
        <p:nvSpPr>
          <p:cNvPr id="4" name="PlaceHolder 3"/>
          <p:cNvSpPr>
            <a:spLocks noGrp="1"/>
          </p:cNvSpPr>
          <p:nvPr>
            <p:ph type="sldNum" idx="7"/>
          </p:nvPr>
        </p:nvSpPr>
        <p:spPr/>
        <p:txBody>
          <a:bodyPr/>
          <a:lstStyle/>
          <a:p>
            <a:fld id="{E10C49DB-95D3-4564-82CF-10CD293160BD}" type="slidenum">
              <a:t>‹#›</a:t>
            </a:fld>
            <a:endParaRPr/>
          </a:p>
        </p:txBody>
      </p:sp>
      <p:sp>
        <p:nvSpPr>
          <p:cNvPr id="5" name="PlaceHolder 4"/>
          <p:cNvSpPr>
            <a:spLocks noGrp="1"/>
          </p:cNvSpPr>
          <p:nvPr>
            <p:ph type="dt" idx="5"/>
          </p:nvPr>
        </p:nvSpPr>
        <p:spPr/>
        <p:txBody>
          <a:bodyPr/>
          <a:lstStyle/>
          <a:p>
            <a:endParaRPr/>
          </a:p>
        </p:txBody>
      </p:sp>
    </p:spTree>
    <p:extLst>
      <p:ext uri="{BB962C8B-B14F-4D97-AF65-F5344CB8AC3E}">
        <p14:creationId xmlns:p14="http://schemas.microsoft.com/office/powerpoint/2010/main" val="888373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rontpage Senter Picture">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p>
        </p:txBody>
      </p:sp>
      <p:sp>
        <p:nvSpPr>
          <p:cNvPr id="2" name="Picture Placeholder 1">
            <a:extLst>
              <a:ext uri="{FF2B5EF4-FFF2-40B4-BE49-F238E27FC236}">
                <a16:creationId xmlns:a16="http://schemas.microsoft.com/office/drawing/2014/main" id="{8FBC69D8-B71C-4206-87BD-EF7A4F58AEE1}"/>
              </a:ext>
              <a:ext uri="{C183D7F6-B498-43B3-948B-1728B52AA6E4}">
                <adec:decorative xmlns:adec="http://schemas.microsoft.com/office/drawing/2017/decorative" val="1"/>
              </a:ext>
            </a:extLst>
          </p:cNvPr>
          <p:cNvSpPr>
            <a:spLocks noGrp="1"/>
          </p:cNvSpPr>
          <p:nvPr>
            <p:ph type="pic" sz="quarter" idx="19"/>
          </p:nvPr>
        </p:nvSpPr>
        <p:spPr>
          <a:xfrm>
            <a:off x="1848886" y="0"/>
            <a:ext cx="10343115" cy="569646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pic>
        <p:nvPicPr>
          <p:cNvPr id="22" name="Graphic 21" descr="Logo university of oslo">
            <a:extLst>
              <a:ext uri="{FF2B5EF4-FFF2-40B4-BE49-F238E27FC236}">
                <a16:creationId xmlns:a16="http://schemas.microsoft.com/office/drawing/2014/main" id="{9B41FA07-A8D1-42B7-ABF8-134323AC1DB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28801" y="6102564"/>
            <a:ext cx="1452651" cy="383961"/>
          </a:xfrm>
          <a:prstGeom prst="rect">
            <a:avLst/>
          </a:prstGeom>
        </p:spPr>
      </p:pic>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5" name="addin_colorlist" hidden="1">
            <a:extLst>
              <a:ext uri="{FF2B5EF4-FFF2-40B4-BE49-F238E27FC236}">
                <a16:creationId xmlns:a16="http://schemas.microsoft.com/office/drawing/2014/main" id="{A590AE6A-A8F3-43FB-92E0-FB9E6AA7F49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p>
        </p:txBody>
      </p:sp>
      <p:sp>
        <p:nvSpPr>
          <p:cNvPr id="24" name="Text Placeholder 3">
            <a:extLst>
              <a:ext uri="{FF2B5EF4-FFF2-40B4-BE49-F238E27FC236}">
                <a16:creationId xmlns:a16="http://schemas.microsoft.com/office/drawing/2014/main" id="{BE415A49-A7CB-41AB-9232-10277EDE0B93}"/>
              </a:ext>
            </a:extLst>
          </p:cNvPr>
          <p:cNvSpPr>
            <a:spLocks noGrp="1"/>
          </p:cNvSpPr>
          <p:nvPr>
            <p:ph type="body" sz="quarter" idx="20"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a:t>Subtitle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spTree>
    <p:extLst>
      <p:ext uri="{BB962C8B-B14F-4D97-AF65-F5344CB8AC3E}">
        <p14:creationId xmlns:p14="http://schemas.microsoft.com/office/powerpoint/2010/main" val="2399789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Frontpage Senter Picture and title">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p>
        </p:txBody>
      </p:sp>
      <p:sp>
        <p:nvSpPr>
          <p:cNvPr id="2" name="Picture Placeholder 1">
            <a:extLst>
              <a:ext uri="{FF2B5EF4-FFF2-40B4-BE49-F238E27FC236}">
                <a16:creationId xmlns:a16="http://schemas.microsoft.com/office/drawing/2014/main" id="{8FBC69D8-B71C-4206-87BD-EF7A4F58AEE1}"/>
              </a:ext>
            </a:extLst>
          </p:cNvPr>
          <p:cNvSpPr>
            <a:spLocks noGrp="1"/>
          </p:cNvSpPr>
          <p:nvPr>
            <p:ph type="pic" sz="quarter" idx="19"/>
          </p:nvPr>
        </p:nvSpPr>
        <p:spPr>
          <a:xfrm>
            <a:off x="1848886" y="0"/>
            <a:ext cx="10343115" cy="5696465"/>
          </a:xfrm>
          <a:prstGeom prst="rect">
            <a:avLst/>
          </a:prstGeom>
        </p:spPr>
        <p:txBody>
          <a:bodyPr lIns="0" tIns="0" rIns="0" bIns="0"/>
          <a:lstStyle/>
          <a:p>
            <a:r>
              <a:rPr lang="en-US"/>
              <a:t>Click icon to add picture</a:t>
            </a:r>
          </a:p>
        </p:txBody>
      </p:sp>
      <p:pic>
        <p:nvPicPr>
          <p:cNvPr id="22" name="Graphic 21" descr="Logo university of oslo">
            <a:extLst>
              <a:ext uri="{FF2B5EF4-FFF2-40B4-BE49-F238E27FC236}">
                <a16:creationId xmlns:a16="http://schemas.microsoft.com/office/drawing/2014/main" id="{9B41FA07-A8D1-42B7-ABF8-134323AC1D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8801" y="6102564"/>
            <a:ext cx="1452651" cy="383961"/>
          </a:xfrm>
          <a:prstGeom prst="rect">
            <a:avLst/>
          </a:prstGeom>
        </p:spPr>
      </p:pic>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AEEE2547-E66B-46D4-B9F7-535309EC8AB2}"/>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093717" cy="1076281"/>
          </a:xfrm>
        </p:spPr>
        <p:txBody>
          <a:bodyPr anchor="t"/>
          <a:lstStyle>
            <a:lvl1pPr>
              <a:lnSpc>
                <a:spcPct val="100000"/>
              </a:lnSpc>
              <a:defRPr sz="2000">
                <a:solidFill>
                  <a:schemeClr val="tx1"/>
                </a:solidFill>
                <a:highlight>
                  <a:srgbClr val="FFFFFF"/>
                </a:highlight>
              </a:defRPr>
            </a:lvl1pPr>
          </a:lstStyle>
          <a:p>
            <a:r>
              <a:rPr lang="en-GB"/>
              <a:t>Headline / </a:t>
            </a:r>
            <a:r>
              <a:rPr lang="en-GB" err="1"/>
              <a:t>Center</a:t>
            </a:r>
            <a:r>
              <a:rPr lang="en-GB"/>
              <a:t> name</a:t>
            </a:r>
          </a:p>
        </p:txBody>
      </p:sp>
      <p:sp>
        <p:nvSpPr>
          <p:cNvPr id="13" name="Text Placeholder 12">
            <a:extLst>
              <a:ext uri="{FF2B5EF4-FFF2-40B4-BE49-F238E27FC236}">
                <a16:creationId xmlns:a16="http://schemas.microsoft.com/office/drawing/2014/main" id="{B60C72AC-B09E-4EE6-9F89-F57BA1D22ECA}"/>
              </a:ext>
            </a:extLst>
          </p:cNvPr>
          <p:cNvSpPr>
            <a:spLocks noGrp="1"/>
          </p:cNvSpPr>
          <p:nvPr>
            <p:ph type="body" sz="quarter" idx="20" hasCustomPrompt="1"/>
          </p:nvPr>
        </p:nvSpPr>
        <p:spPr>
          <a:xfrm>
            <a:off x="377821" y="2282617"/>
            <a:ext cx="6097120" cy="1705095"/>
          </a:xfrm>
        </p:spPr>
        <p:txBody>
          <a:bodyPr/>
          <a:lstStyle>
            <a:lvl1pPr marL="0" indent="0">
              <a:buNone/>
              <a:defRPr sz="4500">
                <a:highlight>
                  <a:srgbClr val="FFFFFF"/>
                </a:highlight>
              </a:defRPr>
            </a:lvl1pPr>
          </a:lstStyle>
          <a:p>
            <a:pPr lvl="0"/>
            <a:r>
              <a:rPr lang="en-GB"/>
              <a:t>Click to add 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spTree>
    <p:extLst>
      <p:ext uri="{BB962C8B-B14F-4D97-AF65-F5344CB8AC3E}">
        <p14:creationId xmlns:p14="http://schemas.microsoft.com/office/powerpoint/2010/main" val="1158870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ront page Senter content + footer">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5696465"/>
          </a:xfrm>
          <a:prstGeom prst="rect">
            <a:avLst/>
          </a:prstGeom>
        </p:spPr>
        <p:txBody>
          <a:bodyPr lIns="0" tIns="0" rIns="0" bIns="0"/>
          <a:lstStyle>
            <a:lvl1pPr>
              <a:buNone/>
              <a:defRPr/>
            </a:lvl1pPr>
          </a:lstStyle>
          <a:p>
            <a:pPr lvl="0"/>
            <a:r>
              <a:rPr lang="en-GB"/>
              <a:t> </a:t>
            </a:r>
          </a:p>
        </p:txBody>
      </p:sp>
      <p:pic>
        <p:nvPicPr>
          <p:cNvPr id="24" name="Graphic 23" descr="Logo university of oslo">
            <a:extLst>
              <a:ext uri="{FF2B5EF4-FFF2-40B4-BE49-F238E27FC236}">
                <a16:creationId xmlns:a16="http://schemas.microsoft.com/office/drawing/2014/main" id="{81826131-7E99-4E77-923A-68D0F93EADC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8800" y="6276395"/>
            <a:ext cx="774244" cy="204646"/>
          </a:xfrm>
          <a:prstGeom prst="rect">
            <a:avLst/>
          </a:prstGeom>
        </p:spPr>
      </p:pic>
      <p:sp>
        <p:nvSpPr>
          <p:cNvPr id="22" name="Text Placeholder 12">
            <a:extLst>
              <a:ext uri="{FF2B5EF4-FFF2-40B4-BE49-F238E27FC236}">
                <a16:creationId xmlns:a16="http://schemas.microsoft.com/office/drawing/2014/main" id="{7790B458-49BE-41F6-BD1C-5F9A13299278}"/>
              </a:ext>
            </a:extLst>
          </p:cNvPr>
          <p:cNvSpPr>
            <a:spLocks noGrp="1"/>
          </p:cNvSpPr>
          <p:nvPr>
            <p:ph type="body" sz="quarter" idx="25" hasCustomPrompt="1"/>
          </p:nvPr>
        </p:nvSpPr>
        <p:spPr>
          <a:xfrm>
            <a:off x="3287211"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p>
        </p:txBody>
      </p:sp>
      <p:sp>
        <p:nvSpPr>
          <p:cNvPr id="13" name="Text Placeholder 12">
            <a:extLst>
              <a:ext uri="{FF2B5EF4-FFF2-40B4-BE49-F238E27FC236}">
                <a16:creationId xmlns:a16="http://schemas.microsoft.com/office/drawing/2014/main" id="{230FD2C0-C7B1-4B5E-A6A6-CCC2718B1010}"/>
              </a:ext>
            </a:extLst>
          </p:cNvPr>
          <p:cNvSpPr>
            <a:spLocks noGrp="1"/>
          </p:cNvSpPr>
          <p:nvPr>
            <p:ph type="body" sz="quarter" idx="24" hasCustomPrompt="1"/>
          </p:nvPr>
        </p:nvSpPr>
        <p:spPr>
          <a:xfrm>
            <a:off x="5008202"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4" y="5457093"/>
            <a:ext cx="1025421" cy="1025421"/>
          </a:xfrm>
          <a:prstGeom prst="rect">
            <a:avLst/>
          </a:prstGeom>
        </p:spPr>
      </p:pic>
      <p:sp>
        <p:nvSpPr>
          <p:cNvPr id="26" name="addin_colorlist" hidden="1">
            <a:extLst>
              <a:ext uri="{FF2B5EF4-FFF2-40B4-BE49-F238E27FC236}">
                <a16:creationId xmlns:a16="http://schemas.microsoft.com/office/drawing/2014/main" id="{ACCACED9-5135-4983-B293-4557C8A14018}"/>
              </a:ext>
            </a:extLst>
          </p:cNvPr>
          <p:cNvSpPr/>
          <p:nvPr userDrawn="1"/>
        </p:nvSpPr>
        <p:spPr>
          <a:xfrm>
            <a:off x="152400" y="-13197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p>
        </p:txBody>
      </p:sp>
      <p:sp>
        <p:nvSpPr>
          <p:cNvPr id="25" name="Text Placeholder 3">
            <a:extLst>
              <a:ext uri="{FF2B5EF4-FFF2-40B4-BE49-F238E27FC236}">
                <a16:creationId xmlns:a16="http://schemas.microsoft.com/office/drawing/2014/main" id="{E3957A01-8EE1-4283-9C3E-3E49AFD9C285}"/>
              </a:ext>
            </a:extLst>
          </p:cNvPr>
          <p:cNvSpPr>
            <a:spLocks noGrp="1"/>
          </p:cNvSpPr>
          <p:nvPr>
            <p:ph type="body" sz="quarter" idx="19"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a:t>Subtitle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spTree>
    <p:extLst>
      <p:ext uri="{BB962C8B-B14F-4D97-AF65-F5344CB8AC3E}">
        <p14:creationId xmlns:p14="http://schemas.microsoft.com/office/powerpoint/2010/main" val="3761498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ront page Senter picture + footer">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p>
        </p:txBody>
      </p:sp>
      <p:sp>
        <p:nvSpPr>
          <p:cNvPr id="2" name="Picture Placeholder 1">
            <a:extLst>
              <a:ext uri="{FF2B5EF4-FFF2-40B4-BE49-F238E27FC236}">
                <a16:creationId xmlns:a16="http://schemas.microsoft.com/office/drawing/2014/main" id="{2D527594-E039-4932-98AD-71552210E210}"/>
              </a:ext>
              <a:ext uri="{C183D7F6-B498-43B3-948B-1728B52AA6E4}">
                <adec:decorative xmlns:adec="http://schemas.microsoft.com/office/drawing/2017/decorative" val="1"/>
              </a:ext>
            </a:extLst>
          </p:cNvPr>
          <p:cNvSpPr>
            <a:spLocks noGrp="1"/>
          </p:cNvSpPr>
          <p:nvPr>
            <p:ph type="pic" sz="quarter" idx="19"/>
          </p:nvPr>
        </p:nvSpPr>
        <p:spPr>
          <a:xfrm>
            <a:off x="1848886" y="0"/>
            <a:ext cx="10343115" cy="569646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pic>
        <p:nvPicPr>
          <p:cNvPr id="24" name="Graphic 23" descr="Logo university of oslo">
            <a:extLst>
              <a:ext uri="{FF2B5EF4-FFF2-40B4-BE49-F238E27FC236}">
                <a16:creationId xmlns:a16="http://schemas.microsoft.com/office/drawing/2014/main" id="{A14125FA-8067-408E-90C9-3CEF3D95A4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28800" y="6276395"/>
            <a:ext cx="774244" cy="204646"/>
          </a:xfrm>
          <a:prstGeom prst="rect">
            <a:avLst/>
          </a:prstGeom>
        </p:spPr>
      </p:pic>
      <p:sp>
        <p:nvSpPr>
          <p:cNvPr id="22" name="Text Placeholder 12">
            <a:extLst>
              <a:ext uri="{FF2B5EF4-FFF2-40B4-BE49-F238E27FC236}">
                <a16:creationId xmlns:a16="http://schemas.microsoft.com/office/drawing/2014/main" id="{FF31F495-88E8-4FEA-B7F3-27E00B57CFC5}"/>
              </a:ext>
            </a:extLst>
          </p:cNvPr>
          <p:cNvSpPr>
            <a:spLocks noGrp="1"/>
          </p:cNvSpPr>
          <p:nvPr>
            <p:ph type="body" sz="quarter" idx="25" hasCustomPrompt="1"/>
          </p:nvPr>
        </p:nvSpPr>
        <p:spPr>
          <a:xfrm>
            <a:off x="3287211"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p>
        </p:txBody>
      </p:sp>
      <p:sp>
        <p:nvSpPr>
          <p:cNvPr id="25" name="Text Placeholder 12">
            <a:extLst>
              <a:ext uri="{FF2B5EF4-FFF2-40B4-BE49-F238E27FC236}">
                <a16:creationId xmlns:a16="http://schemas.microsoft.com/office/drawing/2014/main" id="{77ACB398-B3D6-48BC-B1D7-F5D5F0278755}"/>
              </a:ext>
            </a:extLst>
          </p:cNvPr>
          <p:cNvSpPr>
            <a:spLocks noGrp="1"/>
          </p:cNvSpPr>
          <p:nvPr>
            <p:ph type="body" sz="quarter" idx="24" hasCustomPrompt="1"/>
          </p:nvPr>
        </p:nvSpPr>
        <p:spPr>
          <a:xfrm>
            <a:off x="5008202"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6" name="Text Placeholder 3">
            <a:extLst>
              <a:ext uri="{FF2B5EF4-FFF2-40B4-BE49-F238E27FC236}">
                <a16:creationId xmlns:a16="http://schemas.microsoft.com/office/drawing/2014/main" id="{3F0BC983-C00D-4070-8F27-3BFB7C57910F}"/>
              </a:ext>
            </a:extLst>
          </p:cNvPr>
          <p:cNvSpPr>
            <a:spLocks noGrp="1"/>
          </p:cNvSpPr>
          <p:nvPr>
            <p:ph type="body" sz="quarter" idx="26"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a:t>Subtitle</a:t>
            </a:r>
          </a:p>
        </p:txBody>
      </p:sp>
      <p:sp>
        <p:nvSpPr>
          <p:cNvPr id="27" name="addin_colorlist" hidden="1">
            <a:extLst>
              <a:ext uri="{FF2B5EF4-FFF2-40B4-BE49-F238E27FC236}">
                <a16:creationId xmlns:a16="http://schemas.microsoft.com/office/drawing/2014/main" id="{4FD6E352-BCD0-4826-92EF-47147478D915}"/>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Tree>
    <p:extLst>
      <p:ext uri="{BB962C8B-B14F-4D97-AF65-F5344CB8AC3E}">
        <p14:creationId xmlns:p14="http://schemas.microsoft.com/office/powerpoint/2010/main" val="3452135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ront page Senter picture, footer and title">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p>
        </p:txBody>
      </p:sp>
      <p:sp>
        <p:nvSpPr>
          <p:cNvPr id="2" name="Picture Placeholder 1">
            <a:extLst>
              <a:ext uri="{FF2B5EF4-FFF2-40B4-BE49-F238E27FC236}">
                <a16:creationId xmlns:a16="http://schemas.microsoft.com/office/drawing/2014/main" id="{2D527594-E039-4932-98AD-71552210E210}"/>
              </a:ext>
            </a:extLst>
          </p:cNvPr>
          <p:cNvSpPr>
            <a:spLocks noGrp="1"/>
          </p:cNvSpPr>
          <p:nvPr>
            <p:ph type="pic" sz="quarter" idx="19"/>
          </p:nvPr>
        </p:nvSpPr>
        <p:spPr>
          <a:xfrm>
            <a:off x="1848886" y="0"/>
            <a:ext cx="10343115" cy="5696465"/>
          </a:xfrm>
          <a:prstGeom prst="rect">
            <a:avLst/>
          </a:prstGeom>
        </p:spPr>
        <p:txBody>
          <a:bodyPr lIns="0" tIns="0" rIns="0" bIns="0"/>
          <a:lstStyle/>
          <a:p>
            <a:r>
              <a:rPr lang="en-US"/>
              <a:t>Click icon to add picture</a:t>
            </a:r>
          </a:p>
        </p:txBody>
      </p:sp>
      <p:pic>
        <p:nvPicPr>
          <p:cNvPr id="24" name="Graphic 23" descr="Logo university of oslo">
            <a:extLst>
              <a:ext uri="{FF2B5EF4-FFF2-40B4-BE49-F238E27FC236}">
                <a16:creationId xmlns:a16="http://schemas.microsoft.com/office/drawing/2014/main" id="{A14125FA-8067-408E-90C9-3CEF3D95A47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8800" y="6276395"/>
            <a:ext cx="774244" cy="204646"/>
          </a:xfrm>
          <a:prstGeom prst="rect">
            <a:avLst/>
          </a:prstGeom>
        </p:spPr>
      </p:pic>
      <p:sp>
        <p:nvSpPr>
          <p:cNvPr id="22" name="Text Placeholder 12">
            <a:extLst>
              <a:ext uri="{FF2B5EF4-FFF2-40B4-BE49-F238E27FC236}">
                <a16:creationId xmlns:a16="http://schemas.microsoft.com/office/drawing/2014/main" id="{FF31F495-88E8-4FEA-B7F3-27E00B57CFC5}"/>
              </a:ext>
            </a:extLst>
          </p:cNvPr>
          <p:cNvSpPr>
            <a:spLocks noGrp="1"/>
          </p:cNvSpPr>
          <p:nvPr>
            <p:ph type="body" sz="quarter" idx="25" hasCustomPrompt="1"/>
          </p:nvPr>
        </p:nvSpPr>
        <p:spPr>
          <a:xfrm>
            <a:off x="3287211"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p>
        </p:txBody>
      </p:sp>
      <p:sp>
        <p:nvSpPr>
          <p:cNvPr id="25" name="Text Placeholder 12">
            <a:extLst>
              <a:ext uri="{FF2B5EF4-FFF2-40B4-BE49-F238E27FC236}">
                <a16:creationId xmlns:a16="http://schemas.microsoft.com/office/drawing/2014/main" id="{77ACB398-B3D6-48BC-B1D7-F5D5F0278755}"/>
              </a:ext>
            </a:extLst>
          </p:cNvPr>
          <p:cNvSpPr>
            <a:spLocks noGrp="1"/>
          </p:cNvSpPr>
          <p:nvPr>
            <p:ph type="body" sz="quarter" idx="24" hasCustomPrompt="1"/>
          </p:nvPr>
        </p:nvSpPr>
        <p:spPr>
          <a:xfrm>
            <a:off x="5008202" y="6243181"/>
            <a:ext cx="1501215" cy="259232"/>
          </a:xfrm>
        </p:spPr>
        <p:txBody>
          <a:bodyPr anchor="b"/>
          <a:lstStyle>
            <a:lvl1pPr marL="0" indent="0">
              <a:buNone/>
              <a:defRPr lang="en-US" sz="800" kern="1200" dirty="0">
                <a:solidFill>
                  <a:schemeClr val="tx1"/>
                </a:solidFill>
                <a:latin typeface="+mn-lt"/>
                <a:ea typeface="+mn-ea"/>
                <a:cs typeface="+mn-cs"/>
              </a:defRPr>
            </a:lvl1pPr>
            <a:lvl2pPr>
              <a:defRPr lang="en-US" sz="800" kern="1200" smtClean="0">
                <a:solidFill>
                  <a:schemeClr val="tx1"/>
                </a:solidFill>
                <a:latin typeface="+mn-lt"/>
                <a:ea typeface="+mn-ea"/>
                <a:cs typeface="+mn-cs"/>
              </a:defRPr>
            </a:lvl2pPr>
          </a:lstStyle>
          <a:p>
            <a:pPr lvl="0"/>
            <a:r>
              <a:rPr lang="en-GB"/>
              <a:t>Enter partner</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4" y="5457093"/>
            <a:ext cx="1025421" cy="1025421"/>
          </a:xfrm>
          <a:prstGeom prst="rect">
            <a:avLst/>
          </a:prstGeom>
        </p:spPr>
      </p:pic>
      <p:sp>
        <p:nvSpPr>
          <p:cNvPr id="28" name="addin_colorlist" hidden="1">
            <a:extLst>
              <a:ext uri="{FF2B5EF4-FFF2-40B4-BE49-F238E27FC236}">
                <a16:creationId xmlns:a16="http://schemas.microsoft.com/office/drawing/2014/main" id="{3880651C-224C-46FB-B5F7-D0D23A5EAF1C}"/>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
        <p:nvSpPr>
          <p:cNvPr id="26" name="Title 5">
            <a:extLst>
              <a:ext uri="{FF2B5EF4-FFF2-40B4-BE49-F238E27FC236}">
                <a16:creationId xmlns:a16="http://schemas.microsoft.com/office/drawing/2014/main" id="{3E4EB6FB-CA8A-4089-B382-7EE70734AA46}"/>
              </a:ext>
            </a:extLst>
          </p:cNvPr>
          <p:cNvSpPr>
            <a:spLocks noGrp="1"/>
          </p:cNvSpPr>
          <p:nvPr>
            <p:ph type="title" hasCustomPrompt="1"/>
          </p:nvPr>
        </p:nvSpPr>
        <p:spPr>
          <a:xfrm>
            <a:off x="381224" y="360045"/>
            <a:ext cx="6093717" cy="1076281"/>
          </a:xfrm>
        </p:spPr>
        <p:txBody>
          <a:bodyPr anchor="t"/>
          <a:lstStyle>
            <a:lvl1pPr>
              <a:lnSpc>
                <a:spcPct val="100000"/>
              </a:lnSpc>
              <a:defRPr sz="2000">
                <a:solidFill>
                  <a:schemeClr val="tx1"/>
                </a:solidFill>
                <a:highlight>
                  <a:srgbClr val="FFFFFF"/>
                </a:highlight>
              </a:defRPr>
            </a:lvl1pPr>
          </a:lstStyle>
          <a:p>
            <a:r>
              <a:rPr lang="en-GB"/>
              <a:t>Headline / </a:t>
            </a:r>
            <a:r>
              <a:rPr lang="en-GB" err="1"/>
              <a:t>Center</a:t>
            </a:r>
            <a:r>
              <a:rPr lang="en-GB"/>
              <a:t> name</a:t>
            </a:r>
          </a:p>
        </p:txBody>
      </p:sp>
      <p:sp>
        <p:nvSpPr>
          <p:cNvPr id="27" name="Text Placeholder 12">
            <a:extLst>
              <a:ext uri="{FF2B5EF4-FFF2-40B4-BE49-F238E27FC236}">
                <a16:creationId xmlns:a16="http://schemas.microsoft.com/office/drawing/2014/main" id="{EE67333C-22A7-412D-89CE-C345901D4EAC}"/>
              </a:ext>
            </a:extLst>
          </p:cNvPr>
          <p:cNvSpPr>
            <a:spLocks noGrp="1"/>
          </p:cNvSpPr>
          <p:nvPr>
            <p:ph type="body" sz="quarter" idx="20" hasCustomPrompt="1"/>
          </p:nvPr>
        </p:nvSpPr>
        <p:spPr>
          <a:xfrm>
            <a:off x="377821" y="2282617"/>
            <a:ext cx="6097120" cy="1705095"/>
          </a:xfrm>
        </p:spPr>
        <p:txBody>
          <a:bodyPr/>
          <a:lstStyle>
            <a:lvl1pPr marL="0" indent="0">
              <a:buNone/>
              <a:defRPr sz="4500">
                <a:highlight>
                  <a:srgbClr val="FFFFFF"/>
                </a:highlight>
              </a:defRPr>
            </a:lvl1pPr>
          </a:lstStyle>
          <a:p>
            <a:pPr lvl="0"/>
            <a:r>
              <a:rPr lang="en-GB"/>
              <a:t>Click to add 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spTree>
    <p:extLst>
      <p:ext uri="{BB962C8B-B14F-4D97-AF65-F5344CB8AC3E}">
        <p14:creationId xmlns:p14="http://schemas.microsoft.com/office/powerpoint/2010/main" val="330008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Front page Senter Content + logo">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p>
        </p:txBody>
      </p:sp>
      <p:sp>
        <p:nvSpPr>
          <p:cNvPr id="18" name="Content Placeholder 17">
            <a:extLst>
              <a:ext uri="{FF2B5EF4-FFF2-40B4-BE49-F238E27FC236}">
                <a16:creationId xmlns:a16="http://schemas.microsoft.com/office/drawing/2014/main" id="{EF08E9A7-5845-4082-8C4F-E26A3EA6418A}"/>
              </a:ext>
            </a:extLst>
          </p:cNvPr>
          <p:cNvSpPr>
            <a:spLocks noGrp="1"/>
          </p:cNvSpPr>
          <p:nvPr>
            <p:ph sz="quarter" idx="12" hasCustomPrompt="1"/>
          </p:nvPr>
        </p:nvSpPr>
        <p:spPr>
          <a:xfrm>
            <a:off x="1848885" y="0"/>
            <a:ext cx="10343115" cy="5696465"/>
          </a:xfrm>
          <a:prstGeom prst="rect">
            <a:avLst/>
          </a:prstGeom>
        </p:spPr>
        <p:txBody>
          <a:bodyPr lIns="0" tIns="0" rIns="0" bIns="0"/>
          <a:lstStyle>
            <a:lvl1pPr>
              <a:buNone/>
              <a:defRPr/>
            </a:lvl1pPr>
          </a:lstStyle>
          <a:p>
            <a:pPr lvl="0"/>
            <a:r>
              <a:rPr lang="en-GB"/>
              <a:t> </a:t>
            </a:r>
          </a:p>
        </p:txBody>
      </p:sp>
      <p:pic>
        <p:nvPicPr>
          <p:cNvPr id="22" name="Graphic 21" descr="Logo university of oslo">
            <a:extLst>
              <a:ext uri="{FF2B5EF4-FFF2-40B4-BE49-F238E27FC236}">
                <a16:creationId xmlns:a16="http://schemas.microsoft.com/office/drawing/2014/main" id="{CED360B7-AA30-4CA8-A47A-2D8C0E99CC3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28800" y="6140468"/>
            <a:ext cx="774244" cy="204646"/>
          </a:xfrm>
          <a:prstGeom prst="rect">
            <a:avLst/>
          </a:prstGeom>
        </p:spPr>
      </p:pic>
      <p:sp>
        <p:nvSpPr>
          <p:cNvPr id="5" name="Picture Placeholder 4">
            <a:extLst>
              <a:ext uri="{FF2B5EF4-FFF2-40B4-BE49-F238E27FC236}">
                <a16:creationId xmlns:a16="http://schemas.microsoft.com/office/drawing/2014/main" id="{8A4A25B0-0B90-4803-B642-75EEEF2DAF85}"/>
              </a:ext>
            </a:extLst>
          </p:cNvPr>
          <p:cNvSpPr>
            <a:spLocks noGrp="1"/>
          </p:cNvSpPr>
          <p:nvPr>
            <p:ph type="pic" sz="quarter" idx="23"/>
          </p:nvPr>
        </p:nvSpPr>
        <p:spPr>
          <a:xfrm>
            <a:off x="3187702" y="6062665"/>
            <a:ext cx="1033463" cy="461961"/>
          </a:xfrm>
          <a:prstGeom prst="rect">
            <a:avLst/>
          </a:prstGeom>
        </p:spPr>
        <p:txBody>
          <a:bodyPr lIns="0" tIns="0" rIns="0" bIns="0"/>
          <a:lstStyle/>
          <a:p>
            <a:r>
              <a:rPr lang="en-US"/>
              <a:t>Click icon to add picture</a:t>
            </a:r>
          </a:p>
        </p:txBody>
      </p:sp>
      <p:sp>
        <p:nvSpPr>
          <p:cNvPr id="2" name="Picture Placeholder 1">
            <a:extLst>
              <a:ext uri="{FF2B5EF4-FFF2-40B4-BE49-F238E27FC236}">
                <a16:creationId xmlns:a16="http://schemas.microsoft.com/office/drawing/2014/main" id="{5FB8A002-B764-4891-A47B-B23E156797D6}"/>
              </a:ext>
            </a:extLst>
          </p:cNvPr>
          <p:cNvSpPr>
            <a:spLocks noGrp="1"/>
          </p:cNvSpPr>
          <p:nvPr>
            <p:ph type="pic" sz="quarter" idx="22"/>
          </p:nvPr>
        </p:nvSpPr>
        <p:spPr>
          <a:xfrm>
            <a:off x="4753610" y="6062664"/>
            <a:ext cx="1033463" cy="461962"/>
          </a:xfrm>
          <a:prstGeom prst="rect">
            <a:avLst/>
          </a:prstGeom>
        </p:spPr>
        <p:txBody>
          <a:bodyPr lIns="0" tIns="0" rIns="0" bIns="0"/>
          <a:lstStyle/>
          <a:p>
            <a:r>
              <a:rPr lang="en-US"/>
              <a:t>Click icon to add picture</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0785614" y="5457093"/>
            <a:ext cx="1025421" cy="1025421"/>
          </a:xfrm>
          <a:prstGeom prst="rect">
            <a:avLst/>
          </a:prstGeom>
        </p:spPr>
      </p:pic>
      <p:sp>
        <p:nvSpPr>
          <p:cNvPr id="25" name="addin_colorlist" hidden="1">
            <a:extLst>
              <a:ext uri="{FF2B5EF4-FFF2-40B4-BE49-F238E27FC236}">
                <a16:creationId xmlns:a16="http://schemas.microsoft.com/office/drawing/2014/main" id="{9C14F106-AC70-4FF7-A502-C0C28BF29418}"/>
              </a:ext>
            </a:extLst>
          </p:cNvPr>
          <p:cNvSpPr/>
          <p:nvPr userDrawn="1"/>
        </p:nvSpPr>
        <p:spPr>
          <a:xfrm>
            <a:off x="0" y="-14721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a:t>
            </a:r>
            <a:r>
              <a:rPr lang="en-GB" err="1"/>
              <a:t>Center</a:t>
            </a:r>
            <a:r>
              <a:rPr lang="en-GB"/>
              <a:t> name</a:t>
            </a:r>
          </a:p>
        </p:txBody>
      </p:sp>
      <p:sp>
        <p:nvSpPr>
          <p:cNvPr id="24" name="Text Placeholder 3">
            <a:extLst>
              <a:ext uri="{FF2B5EF4-FFF2-40B4-BE49-F238E27FC236}">
                <a16:creationId xmlns:a16="http://schemas.microsoft.com/office/drawing/2014/main" id="{E47F80F6-ED2F-4F63-B7B7-6A9F14E07D9D}"/>
              </a:ext>
            </a:extLst>
          </p:cNvPr>
          <p:cNvSpPr>
            <a:spLocks noGrp="1"/>
          </p:cNvSpPr>
          <p:nvPr>
            <p:ph type="body" sz="quarter" idx="19"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a:t>Subtitle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spTree>
    <p:extLst>
      <p:ext uri="{BB962C8B-B14F-4D97-AF65-F5344CB8AC3E}">
        <p14:creationId xmlns:p14="http://schemas.microsoft.com/office/powerpoint/2010/main" val="13447647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Front page Senter Picture + logo">
    <p:spTree>
      <p:nvGrpSpPr>
        <p:cNvPr id="1" name=""/>
        <p:cNvGrpSpPr/>
        <p:nvPr/>
      </p:nvGrpSpPr>
      <p:grpSpPr>
        <a:xfrm>
          <a:off x="0" y="0"/>
          <a:ext cx="0" cy="0"/>
          <a:chOff x="0" y="0"/>
          <a:chExt cx="0" cy="0"/>
        </a:xfrm>
      </p:grpSpPr>
      <p:sp>
        <p:nvSpPr>
          <p:cNvPr id="23" name="Text Placeholder 2" descr="Background">
            <a:extLst>
              <a:ext uri="{FF2B5EF4-FFF2-40B4-BE49-F238E27FC236}">
                <a16:creationId xmlns:a16="http://schemas.microsoft.com/office/drawing/2014/main" id="{8BFE38FF-9625-44DF-B333-387F961202AA}"/>
              </a:ext>
            </a:extLst>
          </p:cNvPr>
          <p:cNvSpPr>
            <a:spLocks noGrp="1"/>
          </p:cNvSpPr>
          <p:nvPr>
            <p:ph type="body" sz="quarter" idx="18" hasCustomPrompt="1"/>
          </p:nvPr>
        </p:nvSpPr>
        <p:spPr>
          <a:xfrm>
            <a:off x="1828800" y="0"/>
            <a:ext cx="10359797" cy="5696465"/>
          </a:xfrm>
          <a:solidFill>
            <a:schemeClr val="accent4"/>
          </a:solidFill>
        </p:spPr>
        <p:txBody>
          <a:bodyPr/>
          <a:lstStyle>
            <a:lvl1pPr marL="0" indent="0">
              <a:buNone/>
              <a:defRPr sz="200">
                <a:solidFill>
                  <a:srgbClr val="010000"/>
                </a:solidFill>
              </a:defRPr>
            </a:lvl1pPr>
          </a:lstStyle>
          <a:p>
            <a:pPr lvl="0"/>
            <a:r>
              <a:rPr lang="en-GB"/>
              <a:t> </a:t>
            </a:r>
          </a:p>
        </p:txBody>
      </p:sp>
      <p:sp>
        <p:nvSpPr>
          <p:cNvPr id="2" name="Picture Placeholder 1">
            <a:extLst>
              <a:ext uri="{FF2B5EF4-FFF2-40B4-BE49-F238E27FC236}">
                <a16:creationId xmlns:a16="http://schemas.microsoft.com/office/drawing/2014/main" id="{2D527594-E039-4932-98AD-71552210E210}"/>
              </a:ext>
              <a:ext uri="{C183D7F6-B498-43B3-948B-1728B52AA6E4}">
                <adec:decorative xmlns:adec="http://schemas.microsoft.com/office/drawing/2017/decorative" val="1"/>
              </a:ext>
            </a:extLst>
          </p:cNvPr>
          <p:cNvSpPr>
            <a:spLocks noGrp="1"/>
          </p:cNvSpPr>
          <p:nvPr>
            <p:ph type="pic" sz="quarter" idx="19"/>
          </p:nvPr>
        </p:nvSpPr>
        <p:spPr>
          <a:xfrm>
            <a:off x="1848886" y="0"/>
            <a:ext cx="10343115" cy="569646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lIns="0" tIns="0" rIns="0" bIns="0"/>
          <a:lstStyle/>
          <a:p>
            <a:r>
              <a:rPr lang="en-US"/>
              <a:t>Click icon to add picture</a:t>
            </a:r>
          </a:p>
        </p:txBody>
      </p:sp>
      <p:pic>
        <p:nvPicPr>
          <p:cNvPr id="22" name="Graphic 21" descr="Logo university of oslo">
            <a:extLst>
              <a:ext uri="{FF2B5EF4-FFF2-40B4-BE49-F238E27FC236}">
                <a16:creationId xmlns:a16="http://schemas.microsoft.com/office/drawing/2014/main" id="{5300B464-3405-48B3-8DC7-C4DA5F36840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828800" y="6140468"/>
            <a:ext cx="774244" cy="204646"/>
          </a:xfrm>
          <a:prstGeom prst="rect">
            <a:avLst/>
          </a:prstGeom>
        </p:spPr>
      </p:pic>
      <p:sp>
        <p:nvSpPr>
          <p:cNvPr id="5" name="Picture Placeholder 4">
            <a:extLst>
              <a:ext uri="{FF2B5EF4-FFF2-40B4-BE49-F238E27FC236}">
                <a16:creationId xmlns:a16="http://schemas.microsoft.com/office/drawing/2014/main" id="{11C0B916-B8B5-48D7-8BE8-ACB646AE6F53}"/>
              </a:ext>
            </a:extLst>
          </p:cNvPr>
          <p:cNvSpPr>
            <a:spLocks noGrp="1"/>
          </p:cNvSpPr>
          <p:nvPr>
            <p:ph type="pic" sz="quarter" idx="22"/>
          </p:nvPr>
        </p:nvSpPr>
        <p:spPr>
          <a:xfrm>
            <a:off x="3187702" y="6062665"/>
            <a:ext cx="1033463" cy="461961"/>
          </a:xfrm>
          <a:prstGeom prst="rect">
            <a:avLst/>
          </a:prstGeom>
        </p:spPr>
        <p:txBody>
          <a:bodyPr lIns="0" tIns="0" rIns="0" bIns="0"/>
          <a:lstStyle>
            <a:lvl1pPr>
              <a:defRPr sz="2000"/>
            </a:lvl1pPr>
          </a:lstStyle>
          <a:p>
            <a:r>
              <a:rPr lang="en-US"/>
              <a:t>Click icon to add picture</a:t>
            </a:r>
          </a:p>
        </p:txBody>
      </p:sp>
      <p:sp>
        <p:nvSpPr>
          <p:cNvPr id="7" name="Picture Placeholder 6">
            <a:extLst>
              <a:ext uri="{FF2B5EF4-FFF2-40B4-BE49-F238E27FC236}">
                <a16:creationId xmlns:a16="http://schemas.microsoft.com/office/drawing/2014/main" id="{58E6231B-1C42-4AEC-9D9E-5D1356315087}"/>
              </a:ext>
            </a:extLst>
          </p:cNvPr>
          <p:cNvSpPr>
            <a:spLocks noGrp="1"/>
          </p:cNvSpPr>
          <p:nvPr>
            <p:ph type="pic" sz="quarter" idx="23"/>
          </p:nvPr>
        </p:nvSpPr>
        <p:spPr>
          <a:xfrm>
            <a:off x="4753610" y="6062664"/>
            <a:ext cx="1033463" cy="461962"/>
          </a:xfrm>
          <a:prstGeom prst="rect">
            <a:avLst/>
          </a:prstGeom>
        </p:spPr>
        <p:txBody>
          <a:bodyPr lIns="0" tIns="0" rIns="0" bIns="0"/>
          <a:lstStyle>
            <a:lvl1pPr>
              <a:defRPr sz="2000"/>
            </a:lvl1pPr>
          </a:lstStyle>
          <a:p>
            <a:r>
              <a:rPr lang="en-US"/>
              <a:t>Click icon to add picture</a:t>
            </a:r>
          </a:p>
        </p:txBody>
      </p:sp>
      <p:sp>
        <p:nvSpPr>
          <p:cNvPr id="11" name="addin_colorbox" hidden="1">
            <a:extLst>
              <a:ext uri="{FF2B5EF4-FFF2-40B4-BE49-F238E27FC236}">
                <a16:creationId xmlns:a16="http://schemas.microsoft.com/office/drawing/2014/main" id="{6B42BF81-FF18-4115-85FC-CE7803CA65FB}"/>
              </a:ext>
            </a:extLst>
          </p:cNvPr>
          <p:cNvSpPr/>
          <p:nvPr userDrawn="1"/>
        </p:nvSpPr>
        <p:spPr>
          <a:xfrm>
            <a:off x="486187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addin_colorbox</a:t>
            </a:r>
          </a:p>
        </p:txBody>
      </p:sp>
      <p:sp>
        <p:nvSpPr>
          <p:cNvPr id="12" name="addin_title" hidden="1">
            <a:extLst>
              <a:ext uri="{FF2B5EF4-FFF2-40B4-BE49-F238E27FC236}">
                <a16:creationId xmlns:a16="http://schemas.microsoft.com/office/drawing/2014/main" id="{418CE57E-2D37-4EE5-B26D-DFEAE88A1535}"/>
              </a:ext>
            </a:extLst>
          </p:cNvPr>
          <p:cNvSpPr/>
          <p:nvPr userDrawn="1"/>
        </p:nvSpPr>
        <p:spPr>
          <a:xfrm>
            <a:off x="9723740" y="-151260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addin_title</a:t>
            </a:r>
          </a:p>
        </p:txBody>
      </p:sp>
      <p:sp>
        <p:nvSpPr>
          <p:cNvPr id="15" name="addin_text" hidden="1">
            <a:extLst>
              <a:ext uri="{FF2B5EF4-FFF2-40B4-BE49-F238E27FC236}">
                <a16:creationId xmlns:a16="http://schemas.microsoft.com/office/drawing/2014/main" id="{CD630040-B997-4A94-A37F-E93FDB1C7D5A}"/>
              </a:ext>
            </a:extLst>
          </p:cNvPr>
          <p:cNvSpPr/>
          <p:nvPr userDrawn="1"/>
        </p:nvSpPr>
        <p:spPr>
          <a:xfrm>
            <a:off x="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addin_text</a:t>
            </a:r>
          </a:p>
        </p:txBody>
      </p:sp>
      <p:sp>
        <p:nvSpPr>
          <p:cNvPr id="16" name="addin_image" hidden="1">
            <a:extLst>
              <a:ext uri="{FF2B5EF4-FFF2-40B4-BE49-F238E27FC236}">
                <a16:creationId xmlns:a16="http://schemas.microsoft.com/office/drawing/2014/main" id="{D0D1E4AF-887F-464D-A7A3-31F992900690}"/>
              </a:ext>
            </a:extLst>
          </p:cNvPr>
          <p:cNvSpPr/>
          <p:nvPr userDrawn="1"/>
        </p:nvSpPr>
        <p:spPr>
          <a:xfrm>
            <a:off x="2505076"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addin_image</a:t>
            </a:r>
          </a:p>
        </p:txBody>
      </p:sp>
      <p:sp>
        <p:nvSpPr>
          <p:cNvPr id="17" name="addin_grouplist" hidden="1">
            <a:extLst>
              <a:ext uri="{FF2B5EF4-FFF2-40B4-BE49-F238E27FC236}">
                <a16:creationId xmlns:a16="http://schemas.microsoft.com/office/drawing/2014/main" id="{96031079-7FE0-4679-A5A0-0F53F6C3A5B5}"/>
              </a:ext>
            </a:extLst>
          </p:cNvPr>
          <p:cNvSpPr/>
          <p:nvPr userDrawn="1"/>
        </p:nvSpPr>
        <p:spPr>
          <a:xfrm>
            <a:off x="4973338"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kern="1200">
                <a:solidFill>
                  <a:schemeClr val="lt1"/>
                </a:solidFill>
                <a:latin typeface="+mn-lt"/>
                <a:ea typeface="+mn-ea"/>
                <a:cs typeface="+mn-cs"/>
              </a:rPr>
              <a:t>SkiftBakgrunnGroup</a:t>
            </a:r>
            <a:endParaRPr lang="en-GB"/>
          </a:p>
        </p:txBody>
      </p:sp>
      <p:sp>
        <p:nvSpPr>
          <p:cNvPr id="19" name="addin_logo" hidden="1">
            <a:extLst>
              <a:ext uri="{FF2B5EF4-FFF2-40B4-BE49-F238E27FC236}">
                <a16:creationId xmlns:a16="http://schemas.microsoft.com/office/drawing/2014/main" id="{9ABE3E70-DF6A-4CC2-9E35-9346CEDB8C5A}"/>
              </a:ext>
            </a:extLst>
          </p:cNvPr>
          <p:cNvSpPr/>
          <p:nvPr userDrawn="1"/>
        </p:nvSpPr>
        <p:spPr>
          <a:xfrm>
            <a:off x="7441600" y="-861100"/>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addin_logo</a:t>
            </a:r>
          </a:p>
        </p:txBody>
      </p:sp>
      <p:pic>
        <p:nvPicPr>
          <p:cNvPr id="20" name="logo_hvit" hidden="1">
            <a:extLst>
              <a:ext uri="{FF2B5EF4-FFF2-40B4-BE49-F238E27FC236}">
                <a16:creationId xmlns:a16="http://schemas.microsoft.com/office/drawing/2014/main" id="{A35AF58C-1F83-4C12-A068-80E9CC39843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785613" y="5457092"/>
            <a:ext cx="1025436" cy="1025436"/>
          </a:xfrm>
          <a:prstGeom prst="rect">
            <a:avLst/>
          </a:prstGeom>
        </p:spPr>
      </p:pic>
      <p:pic>
        <p:nvPicPr>
          <p:cNvPr id="21" name="logo_sort" hidden="1">
            <a:extLst>
              <a:ext uri="{FF2B5EF4-FFF2-40B4-BE49-F238E27FC236}">
                <a16:creationId xmlns:a16="http://schemas.microsoft.com/office/drawing/2014/main" id="{D7BA3FF9-8E23-4D04-8078-E40403A8D745}"/>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785614" y="5457093"/>
            <a:ext cx="1025421" cy="1025421"/>
          </a:xfrm>
          <a:prstGeom prst="rect">
            <a:avLst/>
          </a:prstGeom>
        </p:spPr>
      </p:pic>
      <p:sp>
        <p:nvSpPr>
          <p:cNvPr id="24" name="addin_colorlist" hidden="1">
            <a:extLst>
              <a:ext uri="{FF2B5EF4-FFF2-40B4-BE49-F238E27FC236}">
                <a16:creationId xmlns:a16="http://schemas.microsoft.com/office/drawing/2014/main" id="{5DF1E766-9D21-4D4C-9C8D-D4636B1899F9}"/>
              </a:ext>
            </a:extLst>
          </p:cNvPr>
          <p:cNvSpPr/>
          <p:nvPr userDrawn="1"/>
        </p:nvSpPr>
        <p:spPr>
          <a:xfrm>
            <a:off x="152400" y="-1319789"/>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kapforHvit, kapfor1, kapfor4, kapfor5, kapfor6, kapfor7</a:t>
            </a:r>
          </a:p>
        </p:txBody>
      </p:sp>
      <p:sp>
        <p:nvSpPr>
          <p:cNvPr id="6" name="Title 5">
            <a:extLst>
              <a:ext uri="{FF2B5EF4-FFF2-40B4-BE49-F238E27FC236}">
                <a16:creationId xmlns:a16="http://schemas.microsoft.com/office/drawing/2014/main" id="{A6905D93-7717-4925-9DB0-BAB0F436A952}"/>
              </a:ext>
            </a:extLst>
          </p:cNvPr>
          <p:cNvSpPr>
            <a:spLocks noGrp="1"/>
          </p:cNvSpPr>
          <p:nvPr>
            <p:ph type="title" hasCustomPrompt="1"/>
          </p:nvPr>
        </p:nvSpPr>
        <p:spPr>
          <a:xfrm>
            <a:off x="381224" y="360045"/>
            <a:ext cx="6933976" cy="2365779"/>
          </a:xfrm>
        </p:spPr>
        <p:txBody>
          <a:bodyPr anchor="t"/>
          <a:lstStyle>
            <a:lvl1pPr>
              <a:lnSpc>
                <a:spcPct val="100000"/>
              </a:lnSpc>
              <a:defRPr sz="4500">
                <a:solidFill>
                  <a:schemeClr val="tx1"/>
                </a:solidFill>
                <a:highlight>
                  <a:srgbClr val="FFFFFF"/>
                </a:highlight>
              </a:defRPr>
            </a:lvl1pPr>
          </a:lstStyle>
          <a:p>
            <a:r>
              <a:rPr lang="en-GB"/>
              <a:t>Headline / Center name</a:t>
            </a:r>
          </a:p>
        </p:txBody>
      </p:sp>
      <p:sp>
        <p:nvSpPr>
          <p:cNvPr id="25" name="Text Placeholder 3">
            <a:extLst>
              <a:ext uri="{FF2B5EF4-FFF2-40B4-BE49-F238E27FC236}">
                <a16:creationId xmlns:a16="http://schemas.microsoft.com/office/drawing/2014/main" id="{7C9C1B55-262A-450E-BD64-7DB95C182B80}"/>
              </a:ext>
            </a:extLst>
          </p:cNvPr>
          <p:cNvSpPr>
            <a:spLocks noGrp="1"/>
          </p:cNvSpPr>
          <p:nvPr>
            <p:ph type="body" sz="quarter" idx="24" hasCustomPrompt="1"/>
          </p:nvPr>
        </p:nvSpPr>
        <p:spPr>
          <a:xfrm>
            <a:off x="381224" y="2914921"/>
            <a:ext cx="6933976" cy="757238"/>
          </a:xfrm>
        </p:spPr>
        <p:txBody>
          <a:bodyPr/>
          <a:lstStyle>
            <a:lvl1pPr marL="0" indent="0">
              <a:spcBef>
                <a:spcPts val="0"/>
              </a:spcBef>
              <a:buNone/>
              <a:defRPr>
                <a:highlight>
                  <a:srgbClr val="FFFFFF"/>
                </a:highlight>
              </a:defRPr>
            </a:lvl1pPr>
          </a:lstStyle>
          <a:p>
            <a:pPr lvl="0"/>
            <a:r>
              <a:rPr lang="en-GB"/>
              <a:t>Subtitle</a:t>
            </a:r>
          </a:p>
        </p:txBody>
      </p:sp>
      <p:sp>
        <p:nvSpPr>
          <p:cNvPr id="3" name="Subtitle 2"/>
          <p:cNvSpPr>
            <a:spLocks noGrp="1"/>
          </p:cNvSpPr>
          <p:nvPr>
            <p:ph type="subTitle" idx="1" hasCustomPrompt="1"/>
          </p:nvPr>
        </p:nvSpPr>
        <p:spPr>
          <a:xfrm>
            <a:off x="381225" y="4124064"/>
            <a:ext cx="1574149" cy="269304"/>
          </a:xfrm>
        </p:spPr>
        <p:txBody>
          <a:bodyPr wrap="none" lIns="0" tIns="0" rIns="0" bIns="0">
            <a:spAutoFit/>
          </a:bodyPr>
          <a:lstStyle>
            <a:lvl1pPr marL="0" indent="0" algn="l">
              <a:spcBef>
                <a:spcPts val="0"/>
              </a:spcBef>
              <a:buNone/>
              <a:defRPr sz="1750">
                <a:solidFill>
                  <a:schemeClr val="tx1"/>
                </a:solidFill>
                <a:highlight>
                  <a:srgbClr val="FFFFFF"/>
                </a:highlight>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GB" noProof="0"/>
              <a:t>Name Surname</a:t>
            </a:r>
          </a:p>
        </p:txBody>
      </p:sp>
      <p:sp>
        <p:nvSpPr>
          <p:cNvPr id="9" name="Text Placeholder 8">
            <a:extLst>
              <a:ext uri="{FF2B5EF4-FFF2-40B4-BE49-F238E27FC236}">
                <a16:creationId xmlns:a16="http://schemas.microsoft.com/office/drawing/2014/main" id="{4535FEDE-B06C-496B-BA41-490A42DC2E1D}"/>
              </a:ext>
            </a:extLst>
          </p:cNvPr>
          <p:cNvSpPr>
            <a:spLocks noGrp="1"/>
          </p:cNvSpPr>
          <p:nvPr>
            <p:ph type="body" sz="quarter" idx="15" hasCustomPrompt="1"/>
          </p:nvPr>
        </p:nvSpPr>
        <p:spPr>
          <a:xfrm>
            <a:off x="381224" y="4393811"/>
            <a:ext cx="416461" cy="269304"/>
          </a:xfrm>
        </p:spPr>
        <p:txBody>
          <a:bodyPr wrap="none" lIns="0" tIns="0" rIns="0" bIns="0">
            <a:spAutoFit/>
          </a:bodyPr>
          <a:lstStyle>
            <a:lvl1pPr marL="0" indent="0">
              <a:buNone/>
              <a:defRPr sz="1750">
                <a:highlight>
                  <a:srgbClr val="FFFFFF"/>
                </a:highlight>
              </a:defRPr>
            </a:lvl1pPr>
          </a:lstStyle>
          <a:p>
            <a:pPr lvl="0"/>
            <a:r>
              <a:rPr lang="en-GB"/>
              <a:t>Title</a:t>
            </a:r>
          </a:p>
        </p:txBody>
      </p:sp>
      <p:sp>
        <p:nvSpPr>
          <p:cNvPr id="14" name="Text Placeholder 8">
            <a:extLst>
              <a:ext uri="{FF2B5EF4-FFF2-40B4-BE49-F238E27FC236}">
                <a16:creationId xmlns:a16="http://schemas.microsoft.com/office/drawing/2014/main" id="{BEED47EB-FB74-4E92-BFEA-230762B9BAAF}"/>
              </a:ext>
            </a:extLst>
          </p:cNvPr>
          <p:cNvSpPr>
            <a:spLocks noGrp="1"/>
          </p:cNvSpPr>
          <p:nvPr>
            <p:ph type="body" sz="quarter" idx="16" hasCustomPrompt="1"/>
          </p:nvPr>
        </p:nvSpPr>
        <p:spPr>
          <a:xfrm>
            <a:off x="381224" y="4660542"/>
            <a:ext cx="985847" cy="269304"/>
          </a:xfrm>
        </p:spPr>
        <p:txBody>
          <a:bodyPr wrap="none" lIns="0" tIns="0" rIns="0" bIns="0">
            <a:spAutoFit/>
          </a:bodyPr>
          <a:lstStyle>
            <a:lvl1pPr marL="0" indent="0">
              <a:buNone/>
              <a:defRPr sz="1750">
                <a:solidFill>
                  <a:schemeClr val="tx1"/>
                </a:solidFill>
                <a:highlight>
                  <a:srgbClr val="FFFFFF"/>
                </a:highlight>
              </a:defRPr>
            </a:lvl1pPr>
          </a:lstStyle>
          <a:p>
            <a:pPr lvl="0"/>
            <a:r>
              <a:rPr lang="en-GB"/>
              <a:t>University</a:t>
            </a:r>
          </a:p>
        </p:txBody>
      </p:sp>
      <p:sp>
        <p:nvSpPr>
          <p:cNvPr id="4" name="Date Placeholder 3"/>
          <p:cNvSpPr>
            <a:spLocks noGrp="1"/>
          </p:cNvSpPr>
          <p:nvPr>
            <p:ph type="dt" sz="half" idx="10"/>
          </p:nvPr>
        </p:nvSpPr>
        <p:spPr>
          <a:xfrm>
            <a:off x="381225" y="5189595"/>
            <a:ext cx="65" cy="269304"/>
          </a:xfrm>
        </p:spPr>
        <p:txBody>
          <a:bodyPr wrap="none" lIns="0" tIns="0" rIns="0" bIns="0">
            <a:spAutoFit/>
          </a:bodyPr>
          <a:lstStyle>
            <a:lvl1pPr>
              <a:defRPr sz="1750">
                <a:solidFill>
                  <a:schemeClr val="tx1"/>
                </a:solidFill>
                <a:highlight>
                  <a:srgbClr val="FFFFFF"/>
                </a:highlight>
              </a:defRPr>
            </a:lvl1pPr>
          </a:lstStyle>
          <a:p>
            <a:r>
              <a:rPr lang="de-DE">
                <a:highlight>
                  <a:srgbClr val="FFFFFF"/>
                </a:highlight>
              </a:rPr>
              <a:t>12.09.2023</a:t>
            </a:r>
            <a:endParaRPr lang="en-GB">
              <a:highlight>
                <a:srgbClr val="FFFFFF"/>
              </a:highlight>
            </a:endParaRPr>
          </a:p>
        </p:txBody>
      </p:sp>
    </p:spTree>
    <p:extLst>
      <p:ext uri="{BB962C8B-B14F-4D97-AF65-F5344CB8AC3E}">
        <p14:creationId xmlns:p14="http://schemas.microsoft.com/office/powerpoint/2010/main" val="4171786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94432" y="-180924"/>
            <a:ext cx="10515600" cy="1325563"/>
          </a:xfrm>
          <a:prstGeom prst="rect">
            <a:avLst/>
          </a:prstGeom>
        </p:spPr>
        <p:txBody>
          <a:bodyPr vert="horz" lIns="0" tIns="0" rIns="0" bIns="0" rtlCol="0" anchor="t">
            <a:noAutofit/>
          </a:bodyPr>
          <a:lstStyle/>
          <a:p>
            <a:r>
              <a:rPr lang="en-US"/>
              <a:t>Click to edit Master title style</a:t>
            </a:r>
            <a:endParaRPr lang="en-GB"/>
          </a:p>
        </p:txBody>
      </p:sp>
      <p:sp>
        <p:nvSpPr>
          <p:cNvPr id="3" name="Text Placeholder 2"/>
          <p:cNvSpPr>
            <a:spLocks noGrp="1"/>
          </p:cNvSpPr>
          <p:nvPr>
            <p:ph type="body" idx="1"/>
          </p:nvPr>
        </p:nvSpPr>
        <p:spPr>
          <a:xfrm>
            <a:off x="382529" y="1711312"/>
            <a:ext cx="5563433"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6096000" y="626352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12.09.2023</a:t>
            </a:r>
            <a:endParaRPr lang="en-GB"/>
          </a:p>
        </p:txBody>
      </p:sp>
      <p:sp>
        <p:nvSpPr>
          <p:cNvPr id="6" name="Slide Number Placeholder 5"/>
          <p:cNvSpPr>
            <a:spLocks noGrp="1"/>
          </p:cNvSpPr>
          <p:nvPr>
            <p:ph type="sldNum" sz="quarter" idx="4"/>
          </p:nvPr>
        </p:nvSpPr>
        <p:spPr>
          <a:xfrm>
            <a:off x="11266367" y="6263528"/>
            <a:ext cx="599469" cy="365125"/>
          </a:xfrm>
          <a:prstGeom prst="rect">
            <a:avLst/>
          </a:prstGeom>
        </p:spPr>
        <p:txBody>
          <a:bodyPr vert="horz" lIns="91440" tIns="45720" rIns="91440" bIns="45720" rtlCol="0" anchor="ctr"/>
          <a:lstStyle>
            <a:lvl1pPr algn="r">
              <a:defRPr sz="750">
                <a:solidFill>
                  <a:srgbClr val="524B48"/>
                </a:solidFill>
              </a:defRPr>
            </a:lvl1pPr>
          </a:lstStyle>
          <a:p>
            <a:r>
              <a:rPr lang="en-GB"/>
              <a:t>Page </a:t>
            </a:r>
            <a:fld id="{5251F420-7306-4E7C-A79E-F31A38F7D392}" type="slidenum">
              <a:rPr lang="en-GB" smtClean="0"/>
              <a:pPr/>
              <a:t>‹#›</a:t>
            </a:fld>
            <a:endParaRPr lang="en-GB"/>
          </a:p>
        </p:txBody>
      </p:sp>
      <p:sp>
        <p:nvSpPr>
          <p:cNvPr id="9" name="Footer Placeholder 4">
            <a:extLst>
              <a:ext uri="{FF2B5EF4-FFF2-40B4-BE49-F238E27FC236}">
                <a16:creationId xmlns:a16="http://schemas.microsoft.com/office/drawing/2014/main" id="{45F9D6C5-6F73-4568-92A3-43149586B002}"/>
              </a:ext>
            </a:extLst>
          </p:cNvPr>
          <p:cNvSpPr>
            <a:spLocks noGrp="1"/>
          </p:cNvSpPr>
          <p:nvPr>
            <p:ph type="ftr" sz="quarter" idx="3"/>
          </p:nvPr>
        </p:nvSpPr>
        <p:spPr>
          <a:xfrm>
            <a:off x="1837732" y="6243181"/>
            <a:ext cx="1501215" cy="259232"/>
          </a:xfrm>
          <a:prstGeom prst="rect">
            <a:avLst/>
          </a:prstGeom>
        </p:spPr>
        <p:txBody>
          <a:bodyPr lIns="0" tIns="0" rIns="0" bIns="0" anchor="b"/>
          <a:lstStyle>
            <a:lvl1pPr algn="l">
              <a:defRPr sz="800">
                <a:solidFill>
                  <a:schemeClr val="tx1"/>
                </a:solidFill>
              </a:defRPr>
            </a:lvl1pPr>
          </a:lstStyle>
          <a:p>
            <a:r>
              <a:rPr lang="en-GB"/>
              <a:t>m.e.bathen@fys.uio.no</a:t>
            </a:r>
          </a:p>
        </p:txBody>
      </p:sp>
      <p:sp>
        <p:nvSpPr>
          <p:cNvPr id="8" name="addin_colorpicker" hidden="1">
            <a:extLst>
              <a:ext uri="{FF2B5EF4-FFF2-40B4-BE49-F238E27FC236}">
                <a16:creationId xmlns:a16="http://schemas.microsoft.com/office/drawing/2014/main" id="{EC6BC642-49C3-4139-8F38-A96E75EE0920}"/>
              </a:ext>
            </a:extLst>
          </p:cNvPr>
          <p:cNvSpPr/>
          <p:nvPr userDrawn="1"/>
        </p:nvSpPr>
        <p:spPr>
          <a:xfrm>
            <a:off x="2486668" y="-1436292"/>
            <a:ext cx="2356794" cy="5218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t>addin_colorpicker</a:t>
            </a:r>
          </a:p>
        </p:txBody>
      </p:sp>
      <p:pic>
        <p:nvPicPr>
          <p:cNvPr id="10" name="Graphic 9" descr="Logo University of oslo">
            <a:extLst>
              <a:ext uri="{FF2B5EF4-FFF2-40B4-BE49-F238E27FC236}">
                <a16:creationId xmlns:a16="http://schemas.microsoft.com/office/drawing/2014/main" id="{7587AA2B-C7B3-440E-B739-7247D414803F}"/>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381001" y="6280142"/>
            <a:ext cx="767518" cy="202980"/>
          </a:xfrm>
          <a:prstGeom prst="rect">
            <a:avLst/>
          </a:prstGeom>
        </p:spPr>
      </p:pic>
    </p:spTree>
    <p:extLst>
      <p:ext uri="{BB962C8B-B14F-4D97-AF65-F5344CB8AC3E}">
        <p14:creationId xmlns:p14="http://schemas.microsoft.com/office/powerpoint/2010/main" val="3392286848"/>
      </p:ext>
    </p:extLst>
  </p:cSld>
  <p:clrMap bg1="lt1" tx1="dk1" bg2="lt2" tx2="dk2" accent1="accent1" accent2="accent2" accent3="accent3" accent4="accent4" accent5="accent5" accent6="accent6" hlink="hlink" folHlink="folHlink"/>
  <p:sldLayoutIdLst>
    <p:sldLayoutId id="2147483694" r:id="rId1"/>
    <p:sldLayoutId id="2147483739" r:id="rId2"/>
    <p:sldLayoutId id="2147483716" r:id="rId3"/>
    <p:sldLayoutId id="2147483724" r:id="rId4"/>
    <p:sldLayoutId id="2147483717" r:id="rId5"/>
    <p:sldLayoutId id="2147483718" r:id="rId6"/>
    <p:sldLayoutId id="2147483725" r:id="rId7"/>
    <p:sldLayoutId id="2147483719" r:id="rId8"/>
    <p:sldLayoutId id="2147483720" r:id="rId9"/>
    <p:sldLayoutId id="2147483726" r:id="rId10"/>
    <p:sldLayoutId id="2147483701" r:id="rId11"/>
    <p:sldLayoutId id="2147483702" r:id="rId12"/>
    <p:sldLayoutId id="2147483704" r:id="rId13"/>
    <p:sldLayoutId id="214748370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40" r:id="rId27"/>
    <p:sldLayoutId id="2147483741" r:id="rId28"/>
  </p:sldLayoutIdLst>
  <p:hf sldNum="0" hdr="0"/>
  <p:txStyles>
    <p:titleStyle>
      <a:lvl1pPr algn="l" defTabSz="914446"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88000" indent="-288000" algn="l" defTabSz="914446" rtl="0" eaLnBrk="1" latinLnBrk="0" hangingPunct="1">
        <a:lnSpc>
          <a:spcPct val="100000"/>
        </a:lnSpc>
        <a:spcBef>
          <a:spcPts val="1150"/>
        </a:spcBef>
        <a:buFont typeface="Wingdings" panose="05000000000000000000" pitchFamily="2" charset="2"/>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3.jpeg"/><Relationship Id="rId7" Type="http://schemas.openxmlformats.org/officeDocument/2006/relationships/image" Target="../media/image46.jpeg"/><Relationship Id="rId2" Type="http://schemas.openxmlformats.org/officeDocument/2006/relationships/hyperlink" Target="http://www.google.com/url?sa=i&amp;rct=j&amp;q=&amp;esrc=s&amp;source=images&amp;cd=&amp;cad=rja&amp;uact=8&amp;ved=0ahUKEwi0o5Hmm7_OAhWBWywKHYAgAT8QjRwIBw&amp;url=http://phys.org/news/2015-03-superconductor.html&amp;psig=AFQjCNHH9eDFzO1W2rGutlnuKvcRNIFh9w&amp;ust=1471206024967037" TargetMode="External"/><Relationship Id="rId1" Type="http://schemas.openxmlformats.org/officeDocument/2006/relationships/slideLayout" Target="../slideLayouts/slideLayout18.xml"/><Relationship Id="rId6" Type="http://schemas.openxmlformats.org/officeDocument/2006/relationships/hyperlink" Target="http://www.google.com/url?sa=i&amp;rct=j&amp;q=&amp;esrc=s&amp;source=images&amp;cd=&amp;cad=rja&amp;uact=8&amp;ved=0ahUKEwi29fjEnL_OAhXIKCwKHUgYAn8QjRwIBw&amp;url=http://www.nanowerk.com/spotlight/spotid%3D1456.php&amp;bvm=bv.129422649,d.bGg&amp;psig=AFQjCNGsT3oc8RcZ8ALCImYiPAgSyXpWqA&amp;ust=1471206240405419" TargetMode="External"/><Relationship Id="rId5" Type="http://schemas.openxmlformats.org/officeDocument/2006/relationships/image" Target="../media/image45.pn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8.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jpe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0.jpeg"/></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hyperlink" Target="https://www.flickr.com/photos/ibm_research_zurich/51248690716/" TargetMode="External"/><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1.xml"/><Relationship Id="rId1" Type="http://schemas.openxmlformats.org/officeDocument/2006/relationships/slideLayout" Target="../slideLayouts/slideLayout18.xml"/><Relationship Id="rId5" Type="http://schemas.openxmlformats.org/officeDocument/2006/relationships/image" Target="../media/image71.png"/><Relationship Id="rId4" Type="http://schemas.openxmlformats.org/officeDocument/2006/relationships/image" Target="../media/image70.jpe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76.jpeg"/><Relationship Id="rId5" Type="http://schemas.openxmlformats.org/officeDocument/2006/relationships/image" Target="../media/image75.emf"/><Relationship Id="rId4" Type="http://schemas.openxmlformats.org/officeDocument/2006/relationships/image" Target="../media/image74.jpeg"/></Relationships>
</file>

<file path=ppt/slides/_rels/slide29.xml.rels><?xml version="1.0" encoding="UTF-8" standalone="yes"?>
<Relationships xmlns="http://schemas.openxmlformats.org/package/2006/relationships"><Relationship Id="rId3" Type="http://schemas.openxmlformats.org/officeDocument/2006/relationships/image" Target="../media/image75.emf"/><Relationship Id="rId7" Type="http://schemas.openxmlformats.org/officeDocument/2006/relationships/image" Target="../media/image79.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0.png"/><Relationship Id="rId7"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75.emf"/><Relationship Id="rId5" Type="http://schemas.openxmlformats.org/officeDocument/2006/relationships/image" Target="../media/image82.png"/><Relationship Id="rId4" Type="http://schemas.openxmlformats.org/officeDocument/2006/relationships/image" Target="../media/image81.png"/></Relationships>
</file>

<file path=ppt/slides/_rels/slide31.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83.png"/><Relationship Id="rId1" Type="http://schemas.openxmlformats.org/officeDocument/2006/relationships/slideLayout" Target="../slideLayouts/slideLayout1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e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sv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hyperlink" Target="https://commons.wikimedia.org/w/index.php?curid=513043" TargetMode="External"/><Relationship Id="rId2" Type="http://schemas.openxmlformats.org/officeDocument/2006/relationships/image" Target="../media/image19.png"/><Relationship Id="rId1" Type="http://schemas.openxmlformats.org/officeDocument/2006/relationships/slideLayout" Target="../slideLayouts/slideLayout18.xml"/><Relationship Id="rId6" Type="http://schemas.openxmlformats.org/officeDocument/2006/relationships/hyperlink" Target="https://en.wikipedia.org/wiki/Bohr_model#/media/File:Bohr_atom_model.svg" TargetMode="Externa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hyperlink" Target="https://commons.wikimedia.org/wiki/File:RBG-LED.jpg" TargetMode="External"/><Relationship Id="rId3" Type="http://schemas.openxmlformats.org/officeDocument/2006/relationships/image" Target="../media/image23.png"/><Relationship Id="rId7" Type="http://schemas.openxmlformats.org/officeDocument/2006/relationships/hyperlink" Target="https://commons.wikimedia.org/w/index.php?curid=12766438"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hyperlink" Target="https://en.wikipedia.org/wiki/Magnetoresistive_RAM#/media/File:200mm_1_Mb_MRAM_-_D60_Symposium_-_Defense_Advanced_Research_Projects_Agency_-_DSC05568.jpg" TargetMode="External"/><Relationship Id="rId11" Type="http://schemas.openxmlformats.org/officeDocument/2006/relationships/image" Target="../media/image28.jpeg"/><Relationship Id="rId5" Type="http://schemas.openxmlformats.org/officeDocument/2006/relationships/image" Target="../media/image25.png"/><Relationship Id="rId10" Type="http://schemas.openxmlformats.org/officeDocument/2006/relationships/image" Target="../media/image27.svg"/><Relationship Id="rId4" Type="http://schemas.openxmlformats.org/officeDocument/2006/relationships/image" Target="../media/image24.png"/><Relationship Id="rId9"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5.png"/><Relationship Id="rId17" Type="http://schemas.openxmlformats.org/officeDocument/2006/relationships/image" Target="../media/image40.jpeg"/><Relationship Id="rId2" Type="http://schemas.openxmlformats.org/officeDocument/2006/relationships/notesSlide" Target="../notesSlides/notesSlide8.xml"/><Relationship Id="rId16" Type="http://schemas.openxmlformats.org/officeDocument/2006/relationships/image" Target="../media/image39.jpeg"/><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image" Target="../media/image34.jpeg"/><Relationship Id="rId5" Type="http://schemas.openxmlformats.org/officeDocument/2006/relationships/diagramQuickStyle" Target="../diagrams/quickStyle1.xml"/><Relationship Id="rId15" Type="http://schemas.openxmlformats.org/officeDocument/2006/relationships/image" Target="../media/image38.jpeg"/><Relationship Id="rId10" Type="http://schemas.openxmlformats.org/officeDocument/2006/relationships/image" Target="../media/image33.png"/><Relationship Id="rId4" Type="http://schemas.openxmlformats.org/officeDocument/2006/relationships/diagramLayout" Target="../diagrams/layout1.xml"/><Relationship Id="rId9" Type="http://schemas.openxmlformats.org/officeDocument/2006/relationships/image" Target="../media/image32.png"/><Relationship Id="rId1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32D298-23F0-6C54-F6F0-01FED88C1AC6}"/>
              </a:ext>
            </a:extLst>
          </p:cNvPr>
          <p:cNvSpPr>
            <a:spLocks noGrp="1"/>
          </p:cNvSpPr>
          <p:nvPr>
            <p:ph type="ftr" sz="quarter" idx="32"/>
          </p:nvPr>
        </p:nvSpPr>
        <p:spPr/>
        <p:txBody>
          <a:bodyPr/>
          <a:lstStyle/>
          <a:p>
            <a:r>
              <a:rPr lang="en-GB"/>
              <a:t>Det matematisk-naturvitenskapelige fakultet</a:t>
            </a:r>
          </a:p>
        </p:txBody>
      </p:sp>
      <p:pic>
        <p:nvPicPr>
          <p:cNvPr id="6" name="Content Placeholder 5" descr="Optical fibre threads">
            <a:extLst>
              <a:ext uri="{FF2B5EF4-FFF2-40B4-BE49-F238E27FC236}">
                <a16:creationId xmlns:a16="http://schemas.microsoft.com/office/drawing/2014/main" id="{F7E7E05D-275B-42F3-CC68-2DD9E9293128}"/>
              </a:ext>
            </a:extLst>
          </p:cNvPr>
          <p:cNvPicPr>
            <a:picLocks noGrp="1" noChangeAspect="1"/>
          </p:cNvPicPr>
          <p:nvPr>
            <p:ph sz="quarter" idx="34"/>
          </p:nvPr>
        </p:nvPicPr>
        <p:blipFill>
          <a:blip r:embed="rId3"/>
          <a:stretch>
            <a:fillRect/>
          </a:stretch>
        </p:blipFill>
        <p:spPr>
          <a:xfrm>
            <a:off x="-308708" y="0"/>
            <a:ext cx="12500708" cy="7014157"/>
          </a:xfrm>
        </p:spPr>
      </p:pic>
      <p:sp>
        <p:nvSpPr>
          <p:cNvPr id="3" name="Title 2">
            <a:extLst>
              <a:ext uri="{FF2B5EF4-FFF2-40B4-BE49-F238E27FC236}">
                <a16:creationId xmlns:a16="http://schemas.microsoft.com/office/drawing/2014/main" id="{6415B237-17D8-9721-7370-F6EC39165AAD}"/>
              </a:ext>
            </a:extLst>
          </p:cNvPr>
          <p:cNvSpPr>
            <a:spLocks noGrp="1"/>
          </p:cNvSpPr>
          <p:nvPr>
            <p:ph type="title"/>
          </p:nvPr>
        </p:nvSpPr>
        <p:spPr>
          <a:xfrm>
            <a:off x="247057" y="951415"/>
            <a:ext cx="5995801" cy="5042409"/>
          </a:xfrm>
        </p:spPr>
        <p:txBody>
          <a:bodyPr/>
          <a:lstStyle/>
          <a:p>
            <a:r>
              <a:rPr lang="en-US" sz="3600">
                <a:solidFill>
                  <a:schemeClr val="bg1"/>
                </a:solidFill>
                <a:latin typeface="Arial" panose="020B0604020202020204" pitchFamily="34" charset="0"/>
                <a:cs typeface="Arial" panose="020B0604020202020204" pitchFamily="34" charset="0"/>
              </a:rPr>
              <a:t>Where are we going? </a:t>
            </a:r>
            <a:br>
              <a:rPr lang="en-US" sz="3600">
                <a:solidFill>
                  <a:schemeClr val="bg1"/>
                </a:solidFill>
                <a:latin typeface="Arial" panose="020B0604020202020204" pitchFamily="34" charset="0"/>
                <a:cs typeface="Arial" panose="020B0604020202020204" pitchFamily="34" charset="0"/>
              </a:rPr>
            </a:br>
            <a:br>
              <a:rPr lang="en-US" sz="3600">
                <a:solidFill>
                  <a:schemeClr val="bg1"/>
                </a:solidFill>
                <a:latin typeface="Arial" panose="020B0604020202020204" pitchFamily="34" charset="0"/>
                <a:cs typeface="Arial" panose="020B0604020202020204" pitchFamily="34" charset="0"/>
              </a:rPr>
            </a:br>
            <a:br>
              <a:rPr lang="en-US" sz="3600">
                <a:solidFill>
                  <a:schemeClr val="bg1"/>
                </a:solidFill>
                <a:latin typeface="Arial" panose="020B0604020202020204" pitchFamily="34" charset="0"/>
                <a:cs typeface="Arial" panose="020B0604020202020204" pitchFamily="34" charset="0"/>
              </a:rPr>
            </a:br>
            <a:br>
              <a:rPr lang="en-US" sz="3600" i="1">
                <a:solidFill>
                  <a:schemeClr val="bg1"/>
                </a:solidFill>
                <a:latin typeface="Arial" panose="020B0604020202020204" pitchFamily="34" charset="0"/>
                <a:cs typeface="Arial" panose="020B0604020202020204" pitchFamily="34" charset="0"/>
              </a:rPr>
            </a:br>
            <a:r>
              <a:rPr lang="nb-NO" sz="3600" b="1">
                <a:solidFill>
                  <a:schemeClr val="bg1"/>
                </a:solidFill>
                <a:latin typeface="Arial" panose="020B0604020202020204" pitchFamily="34" charset="0"/>
                <a:cs typeface="Arial" panose="020B0604020202020204" pitchFamily="34" charset="0"/>
              </a:rPr>
              <a:t>Quantum </a:t>
            </a:r>
            <a:r>
              <a:rPr lang="nb-NO" sz="3600" b="1" err="1">
                <a:solidFill>
                  <a:schemeClr val="bg1"/>
                </a:solidFill>
                <a:latin typeface="Arial" panose="020B0604020202020204" pitchFamily="34" charset="0"/>
                <a:cs typeface="Arial" panose="020B0604020202020204" pitchFamily="34" charset="0"/>
              </a:rPr>
              <a:t>technology</a:t>
            </a:r>
            <a:r>
              <a:rPr lang="nb-NO" sz="3600" b="1">
                <a:solidFill>
                  <a:schemeClr val="bg1"/>
                </a:solidFill>
                <a:latin typeface="Arial" panose="020B0604020202020204" pitchFamily="34" charset="0"/>
                <a:cs typeface="Arial" panose="020B0604020202020204" pitchFamily="34" charset="0"/>
              </a:rPr>
              <a:t> for </a:t>
            </a:r>
            <a:r>
              <a:rPr lang="nb-NO" sz="3600" b="1" err="1">
                <a:solidFill>
                  <a:schemeClr val="bg1"/>
                </a:solidFill>
                <a:latin typeface="Arial" panose="020B0604020202020204" pitchFamily="34" charset="0"/>
                <a:cs typeface="Arial" panose="020B0604020202020204" pitchFamily="34" charset="0"/>
              </a:rPr>
              <a:t>future</a:t>
            </a:r>
            <a:r>
              <a:rPr lang="nb-NO" sz="3600" b="1">
                <a:solidFill>
                  <a:schemeClr val="bg1"/>
                </a:solidFill>
                <a:latin typeface="Arial" panose="020B0604020202020204" pitchFamily="34" charset="0"/>
                <a:cs typeface="Arial" panose="020B0604020202020204" pitchFamily="34" charset="0"/>
              </a:rPr>
              <a:t> </a:t>
            </a:r>
            <a:r>
              <a:rPr lang="nb-NO" sz="3600" b="1" err="1">
                <a:solidFill>
                  <a:schemeClr val="bg1"/>
                </a:solidFill>
                <a:latin typeface="Arial" panose="020B0604020202020204" pitchFamily="34" charset="0"/>
                <a:cs typeface="Arial" panose="020B0604020202020204" pitchFamily="34" charset="0"/>
              </a:rPr>
              <a:t>applications</a:t>
            </a:r>
            <a:endParaRPr lang="en-US" sz="3600" b="1">
              <a:solidFill>
                <a:schemeClr val="bg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4007" y="-34458"/>
            <a:ext cx="5301895" cy="7069193"/>
          </a:xfrm>
          <a:prstGeom prst="rect">
            <a:avLst/>
          </a:prstGeom>
        </p:spPr>
      </p:pic>
    </p:spTree>
    <p:extLst>
      <p:ext uri="{BB962C8B-B14F-4D97-AF65-F5344CB8AC3E}">
        <p14:creationId xmlns:p14="http://schemas.microsoft.com/office/powerpoint/2010/main" val="3222701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8FFAA2-313C-FB40-9113-13FF32B522C0}"/>
              </a:ext>
            </a:extLst>
          </p:cNvPr>
          <p:cNvSpPr>
            <a:spLocks noGrp="1"/>
          </p:cNvSpPr>
          <p:nvPr>
            <p:ph type="ftr" sz="quarter" idx="11"/>
          </p:nvPr>
        </p:nvSpPr>
        <p:spPr/>
        <p:txBody>
          <a:bodyPr/>
          <a:lstStyle/>
          <a:p>
            <a:r>
              <a:rPr lang="en-GB"/>
              <a:t>m.e.bathen@fys.uio.no</a:t>
            </a:r>
          </a:p>
        </p:txBody>
      </p:sp>
      <p:sp>
        <p:nvSpPr>
          <p:cNvPr id="5" name="Oval 4">
            <a:extLst>
              <a:ext uri="{FF2B5EF4-FFF2-40B4-BE49-F238E27FC236}">
                <a16:creationId xmlns:a16="http://schemas.microsoft.com/office/drawing/2014/main" id="{A34FAC7B-DD11-FD74-6E59-C67A65A770FB}"/>
              </a:ext>
            </a:extLst>
          </p:cNvPr>
          <p:cNvSpPr/>
          <p:nvPr/>
        </p:nvSpPr>
        <p:spPr>
          <a:xfrm>
            <a:off x="947056" y="2057400"/>
            <a:ext cx="2743200" cy="27432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a:solidFill>
                  <a:schemeClr val="bg1"/>
                </a:solidFill>
              </a:rPr>
              <a:t>1</a:t>
            </a:r>
            <a:r>
              <a:rPr lang="nb-NO" sz="1600" baseline="30000">
                <a:solidFill>
                  <a:schemeClr val="bg1"/>
                </a:solidFill>
              </a:rPr>
              <a:t>st</a:t>
            </a:r>
            <a:r>
              <a:rPr lang="nb-NO" sz="1600">
                <a:solidFill>
                  <a:schemeClr val="bg1"/>
                </a:solidFill>
              </a:rPr>
              <a:t> and 2</a:t>
            </a:r>
            <a:r>
              <a:rPr lang="nb-NO" sz="1600" baseline="30000">
                <a:solidFill>
                  <a:schemeClr val="bg1"/>
                </a:solidFill>
              </a:rPr>
              <a:t>nd</a:t>
            </a:r>
            <a:r>
              <a:rPr lang="nb-NO" sz="1600">
                <a:solidFill>
                  <a:schemeClr val="bg1"/>
                </a:solidFill>
              </a:rPr>
              <a:t> </a:t>
            </a:r>
            <a:r>
              <a:rPr lang="nb-NO" sz="1600" err="1">
                <a:solidFill>
                  <a:schemeClr val="bg1"/>
                </a:solidFill>
              </a:rPr>
              <a:t>quantum</a:t>
            </a:r>
            <a:r>
              <a:rPr lang="nb-NO" sz="1600">
                <a:solidFill>
                  <a:schemeClr val="bg1"/>
                </a:solidFill>
              </a:rPr>
              <a:t> </a:t>
            </a:r>
            <a:r>
              <a:rPr lang="nb-NO" sz="1600" err="1">
                <a:solidFill>
                  <a:schemeClr val="bg1"/>
                </a:solidFill>
              </a:rPr>
              <a:t>revolution</a:t>
            </a:r>
            <a:endParaRPr lang="en-US" err="1">
              <a:solidFill>
                <a:schemeClr val="bg1"/>
              </a:solidFill>
            </a:endParaRPr>
          </a:p>
        </p:txBody>
      </p:sp>
      <p:sp>
        <p:nvSpPr>
          <p:cNvPr id="6" name="Oval 5">
            <a:extLst>
              <a:ext uri="{FF2B5EF4-FFF2-40B4-BE49-F238E27FC236}">
                <a16:creationId xmlns:a16="http://schemas.microsoft.com/office/drawing/2014/main" id="{A6D500B5-15C2-6A01-5E3B-ABE63074AB61}"/>
              </a:ext>
            </a:extLst>
          </p:cNvPr>
          <p:cNvSpPr/>
          <p:nvPr/>
        </p:nvSpPr>
        <p:spPr>
          <a:xfrm>
            <a:off x="4724400" y="2057400"/>
            <a:ext cx="2743200" cy="2743200"/>
          </a:xfrm>
          <a:prstGeom prst="ellipse">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err="1">
                <a:solidFill>
                  <a:schemeClr val="bg1"/>
                </a:solidFill>
              </a:rPr>
              <a:t>Overview</a:t>
            </a:r>
            <a:r>
              <a:rPr lang="nb-NO" sz="1600">
                <a:solidFill>
                  <a:schemeClr val="bg1"/>
                </a:solidFill>
              </a:rPr>
              <a:t> </a:t>
            </a:r>
            <a:r>
              <a:rPr lang="nb-NO" sz="1600" err="1">
                <a:solidFill>
                  <a:schemeClr val="bg1"/>
                </a:solidFill>
              </a:rPr>
              <a:t>of</a:t>
            </a:r>
            <a:r>
              <a:rPr lang="nb-NO" sz="1600">
                <a:solidFill>
                  <a:schemeClr val="bg1"/>
                </a:solidFill>
              </a:rPr>
              <a:t> </a:t>
            </a:r>
            <a:r>
              <a:rPr lang="nb-NO" sz="1600" err="1">
                <a:solidFill>
                  <a:schemeClr val="bg1"/>
                </a:solidFill>
              </a:rPr>
              <a:t>quantum</a:t>
            </a:r>
            <a:r>
              <a:rPr lang="nb-NO" sz="1600">
                <a:solidFill>
                  <a:schemeClr val="bg1"/>
                </a:solidFill>
              </a:rPr>
              <a:t> </a:t>
            </a:r>
            <a:r>
              <a:rPr lang="nb-NO" sz="1600" err="1">
                <a:solidFill>
                  <a:schemeClr val="bg1"/>
                </a:solidFill>
              </a:rPr>
              <a:t>technologies</a:t>
            </a:r>
            <a:endParaRPr lang="en-US" err="1">
              <a:solidFill>
                <a:schemeClr val="bg1"/>
              </a:solidFill>
            </a:endParaRPr>
          </a:p>
        </p:txBody>
      </p:sp>
      <p:sp>
        <p:nvSpPr>
          <p:cNvPr id="7" name="Oval 6">
            <a:extLst>
              <a:ext uri="{FF2B5EF4-FFF2-40B4-BE49-F238E27FC236}">
                <a16:creationId xmlns:a16="http://schemas.microsoft.com/office/drawing/2014/main" id="{DD1EA07A-A1D8-8E56-1E9E-640FC35D45FE}"/>
              </a:ext>
            </a:extLst>
          </p:cNvPr>
          <p:cNvSpPr/>
          <p:nvPr/>
        </p:nvSpPr>
        <p:spPr>
          <a:xfrm>
            <a:off x="8501744" y="2057400"/>
            <a:ext cx="2743200" cy="27432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a:solidFill>
                  <a:schemeClr val="bg1"/>
                </a:solidFill>
              </a:rPr>
              <a:t>Status and </a:t>
            </a:r>
            <a:r>
              <a:rPr lang="nb-NO" sz="1600" err="1">
                <a:solidFill>
                  <a:schemeClr val="bg1"/>
                </a:solidFill>
              </a:rPr>
              <a:t>opportunities</a:t>
            </a:r>
            <a:endParaRPr lang="en-US" err="1">
              <a:solidFill>
                <a:schemeClr val="bg1"/>
              </a:solidFill>
            </a:endParaRPr>
          </a:p>
        </p:txBody>
      </p:sp>
    </p:spTree>
    <p:extLst>
      <p:ext uri="{BB962C8B-B14F-4D97-AF65-F5344CB8AC3E}">
        <p14:creationId xmlns:p14="http://schemas.microsoft.com/office/powerpoint/2010/main" val="3777726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21A64F0-CF50-8BBB-9831-B659FE2FA9D6}"/>
              </a:ext>
            </a:extLst>
          </p:cNvPr>
          <p:cNvSpPr>
            <a:spLocks noGrp="1"/>
          </p:cNvSpPr>
          <p:nvPr>
            <p:ph type="sldNum" sz="quarter" idx="30"/>
          </p:nvPr>
        </p:nvSpPr>
        <p:spPr/>
        <p:txBody>
          <a:bodyPr/>
          <a:lstStyle/>
          <a:p>
            <a:fld id="{5ACA52AF-F19D-405C-AD5F-7D94B96A5CC3}" type="slidenum">
              <a:rPr lang="de-CH" noProof="0" smtClean="0"/>
              <a:t>11</a:t>
            </a:fld>
            <a:endParaRPr lang="de-CH" noProof="0"/>
          </a:p>
        </p:txBody>
      </p:sp>
      <p:sp>
        <p:nvSpPr>
          <p:cNvPr id="2" name="Title 1">
            <a:extLst>
              <a:ext uri="{FF2B5EF4-FFF2-40B4-BE49-F238E27FC236}">
                <a16:creationId xmlns:a16="http://schemas.microsoft.com/office/drawing/2014/main" id="{0752EEBB-8899-546A-7968-D22646F426F1}"/>
              </a:ext>
            </a:extLst>
          </p:cNvPr>
          <p:cNvSpPr>
            <a:spLocks noGrp="1"/>
          </p:cNvSpPr>
          <p:nvPr>
            <p:ph type="title"/>
          </p:nvPr>
        </p:nvSpPr>
        <p:spPr/>
        <p:txBody>
          <a:bodyPr>
            <a:normAutofit/>
          </a:bodyPr>
          <a:lstStyle/>
          <a:p>
            <a:r>
              <a:rPr lang="en-US"/>
              <a:t>Quantum bits: the building block of quantum technology </a:t>
            </a:r>
            <a:endParaRPr lang="de-CH"/>
          </a:p>
        </p:txBody>
      </p:sp>
      <p:sp>
        <p:nvSpPr>
          <p:cNvPr id="3" name="Content Placeholder 2">
            <a:extLst>
              <a:ext uri="{FF2B5EF4-FFF2-40B4-BE49-F238E27FC236}">
                <a16:creationId xmlns:a16="http://schemas.microsoft.com/office/drawing/2014/main" id="{615243BB-1AB8-C696-8FC0-FB9FA334175A}"/>
              </a:ext>
            </a:extLst>
          </p:cNvPr>
          <p:cNvSpPr>
            <a:spLocks noGrp="1"/>
          </p:cNvSpPr>
          <p:nvPr>
            <p:ph sz="quarter" idx="28"/>
          </p:nvPr>
        </p:nvSpPr>
        <p:spPr>
          <a:xfrm>
            <a:off x="360044" y="1461052"/>
            <a:ext cx="5086599" cy="4438986"/>
          </a:xfrm>
        </p:spPr>
        <p:txBody>
          <a:bodyPr>
            <a:normAutofit/>
          </a:bodyPr>
          <a:lstStyle/>
          <a:p>
            <a:pPr marL="0" indent="0">
              <a:buNone/>
            </a:pPr>
            <a:r>
              <a:rPr lang="en-US" sz="2133" i="1"/>
              <a:t>Qubit guidelines: </a:t>
            </a:r>
            <a:endParaRPr lang="en-US" sz="2133"/>
          </a:p>
          <a:p>
            <a:pPr marL="445655" indent="-457051">
              <a:buFont typeface="+mj-lt"/>
              <a:buAutoNum type="arabicPeriod"/>
            </a:pPr>
            <a:r>
              <a:rPr lang="de-CH" sz="2133" err="1"/>
              <a:t>Stable</a:t>
            </a:r>
            <a:r>
              <a:rPr lang="de-CH" sz="2133"/>
              <a:t>, </a:t>
            </a:r>
            <a:r>
              <a:rPr lang="de-CH" sz="2133" err="1"/>
              <a:t>two</a:t>
            </a:r>
            <a:r>
              <a:rPr lang="de-CH" sz="2133"/>
              <a:t>-level </a:t>
            </a:r>
            <a:r>
              <a:rPr lang="de-CH" sz="2133" err="1"/>
              <a:t>quantum</a:t>
            </a:r>
            <a:r>
              <a:rPr lang="de-CH" sz="2133"/>
              <a:t> </a:t>
            </a:r>
            <a:r>
              <a:rPr lang="de-CH" sz="2133" err="1"/>
              <a:t>system</a:t>
            </a:r>
            <a:r>
              <a:rPr lang="de-CH" sz="2133"/>
              <a:t> </a:t>
            </a:r>
          </a:p>
          <a:p>
            <a:pPr marL="445655" indent="-457051">
              <a:buFont typeface="+mj-lt"/>
              <a:buAutoNum type="arabicPeriod"/>
            </a:pPr>
            <a:endParaRPr lang="de-CH" sz="2133"/>
          </a:p>
          <a:p>
            <a:pPr marL="445655" indent="-457051">
              <a:buFont typeface="+mj-lt"/>
              <a:buAutoNum type="arabicPeriod"/>
            </a:pPr>
            <a:r>
              <a:rPr lang="de-CH" sz="2133"/>
              <a:t>Communication </a:t>
            </a:r>
            <a:r>
              <a:rPr lang="de-CH" sz="2133" err="1"/>
              <a:t>path</a:t>
            </a:r>
            <a:r>
              <a:rPr lang="de-CH" sz="2133"/>
              <a:t> </a:t>
            </a:r>
          </a:p>
          <a:p>
            <a:pPr marL="445655" indent="-457051">
              <a:buFont typeface="+mj-lt"/>
              <a:buAutoNum type="arabicPeriod"/>
            </a:pPr>
            <a:endParaRPr lang="de-CH" sz="2133"/>
          </a:p>
          <a:p>
            <a:pPr marL="445655" indent="-457051">
              <a:buFont typeface="+mj-lt"/>
              <a:buAutoNum type="arabicPeriod"/>
            </a:pPr>
            <a:r>
              <a:rPr lang="de-CH" sz="2133" err="1">
                <a:solidFill>
                  <a:schemeClr val="bg1">
                    <a:lumMod val="50000"/>
                  </a:schemeClr>
                </a:solidFill>
              </a:rPr>
              <a:t>Scalable</a:t>
            </a:r>
            <a:r>
              <a:rPr lang="de-CH" sz="2133">
                <a:solidFill>
                  <a:schemeClr val="bg1">
                    <a:lumMod val="50000"/>
                  </a:schemeClr>
                </a:solidFill>
              </a:rPr>
              <a:t> </a:t>
            </a:r>
          </a:p>
          <a:p>
            <a:pPr marL="445655" indent="-457051">
              <a:buFont typeface="+mj-lt"/>
              <a:buAutoNum type="arabicPeriod"/>
            </a:pPr>
            <a:endParaRPr lang="de-CH" sz="2133">
              <a:solidFill>
                <a:schemeClr val="bg1">
                  <a:lumMod val="50000"/>
                </a:schemeClr>
              </a:solidFill>
            </a:endParaRPr>
          </a:p>
          <a:p>
            <a:pPr marL="445655" indent="-457051">
              <a:buFont typeface="+mj-lt"/>
              <a:buAutoNum type="arabicPeriod"/>
            </a:pPr>
            <a:r>
              <a:rPr lang="de-CH" sz="2133">
                <a:solidFill>
                  <a:schemeClr val="bg1">
                    <a:lumMod val="50000"/>
                  </a:schemeClr>
                </a:solidFill>
              </a:rPr>
              <a:t>Energy </a:t>
            </a:r>
            <a:r>
              <a:rPr lang="de-CH" sz="2133" err="1">
                <a:solidFill>
                  <a:schemeClr val="bg1">
                    <a:lumMod val="50000"/>
                  </a:schemeClr>
                </a:solidFill>
              </a:rPr>
              <a:t>efficient</a:t>
            </a:r>
            <a:r>
              <a:rPr lang="de-CH" sz="2133"/>
              <a:t> </a:t>
            </a:r>
            <a:endParaRPr lang="de-CH"/>
          </a:p>
        </p:txBody>
      </p:sp>
      <p:sp>
        <p:nvSpPr>
          <p:cNvPr id="4" name="Date Placeholder 3">
            <a:extLst>
              <a:ext uri="{FF2B5EF4-FFF2-40B4-BE49-F238E27FC236}">
                <a16:creationId xmlns:a16="http://schemas.microsoft.com/office/drawing/2014/main" id="{8D232513-DD83-11A8-E58B-1E985BD20C64}"/>
              </a:ext>
            </a:extLst>
          </p:cNvPr>
          <p:cNvSpPr>
            <a:spLocks noGrp="1"/>
          </p:cNvSpPr>
          <p:nvPr>
            <p:ph type="dt" sz="half" idx="4294967295"/>
          </p:nvPr>
        </p:nvSpPr>
        <p:spPr>
          <a:xfrm>
            <a:off x="9448800" y="6264275"/>
            <a:ext cx="2743200" cy="365125"/>
          </a:xfrm>
        </p:spPr>
        <p:txBody>
          <a:bodyPr/>
          <a:lstStyle/>
          <a:p>
            <a:fld id="{06A03C28-0078-4096-B4FD-075523E5B048}" type="datetime1">
              <a:rPr lang="de-DE" noProof="0" smtClean="0"/>
              <a:t>10.04.2024</a:t>
            </a:fld>
            <a:endParaRPr lang="de-CH" noProof="0"/>
          </a:p>
        </p:txBody>
      </p:sp>
      <p:pic>
        <p:nvPicPr>
          <p:cNvPr id="9" name="Content Placeholder 6" descr="Et bilde som inneholder klokke, sirkel, skjermbilde&#10;&#10;Automatisk generert beskrivelse">
            <a:extLst>
              <a:ext uri="{FF2B5EF4-FFF2-40B4-BE49-F238E27FC236}">
                <a16:creationId xmlns:a16="http://schemas.microsoft.com/office/drawing/2014/main" id="{F2B421E1-4742-FF65-9A38-AD9736531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711" y="1150328"/>
            <a:ext cx="3518325" cy="4557344"/>
          </a:xfrm>
          <a:prstGeom prst="rect">
            <a:avLst/>
          </a:prstGeom>
        </p:spPr>
      </p:pic>
    </p:spTree>
    <p:extLst>
      <p:ext uri="{BB962C8B-B14F-4D97-AF65-F5344CB8AC3E}">
        <p14:creationId xmlns:p14="http://schemas.microsoft.com/office/powerpoint/2010/main" val="2886657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b-NO"/>
              <a:t>Choice of material </a:t>
            </a:r>
            <a:r>
              <a:rPr lang="nb-NO" err="1"/>
              <a:t>platform</a:t>
            </a:r>
            <a:r>
              <a:rPr lang="nb-NO"/>
              <a:t> </a:t>
            </a:r>
            <a:r>
              <a:rPr lang="nb-NO" err="1"/>
              <a:t>depends</a:t>
            </a:r>
            <a:r>
              <a:rPr lang="nb-NO"/>
              <a:t> </a:t>
            </a:r>
            <a:r>
              <a:rPr lang="nb-NO" err="1"/>
              <a:t>on</a:t>
            </a:r>
            <a:r>
              <a:rPr lang="nb-NO"/>
              <a:t> </a:t>
            </a:r>
            <a:r>
              <a:rPr lang="nb-NO" err="1"/>
              <a:t>application</a:t>
            </a:r>
            <a:endParaRPr lang="nb-NO"/>
          </a:p>
        </p:txBody>
      </p:sp>
      <p:sp>
        <p:nvSpPr>
          <p:cNvPr id="6" name="Content Placeholder 5"/>
          <p:cNvSpPr>
            <a:spLocks noGrp="1"/>
          </p:cNvSpPr>
          <p:nvPr>
            <p:ph sz="quarter" idx="28"/>
          </p:nvPr>
        </p:nvSpPr>
        <p:spPr>
          <a:xfrm>
            <a:off x="360044" y="1082726"/>
            <a:ext cx="4727771" cy="4817312"/>
          </a:xfrm>
          <a:prstGeom prst="roundRect">
            <a:avLst/>
          </a:prstGeom>
          <a:solidFill>
            <a:schemeClr val="accent3">
              <a:lumMod val="20000"/>
              <a:lumOff val="80000"/>
            </a:schemeClr>
          </a:solidFill>
        </p:spPr>
        <p:txBody>
          <a:bodyPr vert="horz" lIns="0" tIns="0" rIns="0" bIns="0" rtlCol="0" anchor="t">
            <a:noAutofit/>
          </a:bodyPr>
          <a:lstStyle/>
          <a:p>
            <a:pPr marL="285750" indent="-285750">
              <a:lnSpc>
                <a:spcPct val="150000"/>
              </a:lnSpc>
              <a:buFont typeface="Arial" panose="020B0604020202020204" pitchFamily="34" charset="0"/>
              <a:buChar char="•"/>
            </a:pPr>
            <a:endParaRPr lang="nb-NO" sz="2000"/>
          </a:p>
          <a:p>
            <a:pPr marL="285750" indent="-285750">
              <a:lnSpc>
                <a:spcPct val="150000"/>
              </a:lnSpc>
              <a:buFont typeface="Arial" panose="020B0604020202020204" pitchFamily="34" charset="0"/>
              <a:buChar char="•"/>
            </a:pPr>
            <a:r>
              <a:rPr lang="nb-NO" sz="2000" err="1"/>
              <a:t>Superconductors</a:t>
            </a:r>
            <a:endParaRPr lang="nb-NO" sz="2000" err="1">
              <a:cs typeface="Arial"/>
            </a:endParaRPr>
          </a:p>
          <a:p>
            <a:pPr marL="285750" indent="-285750">
              <a:lnSpc>
                <a:spcPct val="150000"/>
              </a:lnSpc>
              <a:buFont typeface="Arial" panose="020B0604020202020204" pitchFamily="34" charset="0"/>
              <a:buChar char="•"/>
            </a:pPr>
            <a:r>
              <a:rPr lang="nb-NO" sz="2000" err="1"/>
              <a:t>Trapped</a:t>
            </a:r>
            <a:r>
              <a:rPr lang="nb-NO" sz="2000"/>
              <a:t> ions</a:t>
            </a:r>
            <a:endParaRPr lang="nb-NO" sz="2000">
              <a:cs typeface="Arial"/>
            </a:endParaRPr>
          </a:p>
          <a:p>
            <a:pPr marL="285750" indent="-285750">
              <a:lnSpc>
                <a:spcPct val="150000"/>
              </a:lnSpc>
              <a:buFont typeface="Arial" panose="020B0604020202020204" pitchFamily="34" charset="0"/>
              <a:buChar char="•"/>
            </a:pPr>
            <a:r>
              <a:rPr lang="nb-NO" sz="2000"/>
              <a:t>Optical </a:t>
            </a:r>
            <a:r>
              <a:rPr lang="nb-NO" sz="2000" err="1"/>
              <a:t>gratings</a:t>
            </a:r>
            <a:endParaRPr lang="nb-NO" sz="2000"/>
          </a:p>
          <a:p>
            <a:pPr marL="285750" indent="-285750">
              <a:lnSpc>
                <a:spcPct val="150000"/>
              </a:lnSpc>
              <a:buFont typeface="Arial" panose="020B0604020202020204" pitchFamily="34" charset="0"/>
              <a:buChar char="•"/>
            </a:pPr>
            <a:r>
              <a:rPr lang="nb-NO" sz="2000"/>
              <a:t>Quantum </a:t>
            </a:r>
            <a:r>
              <a:rPr lang="nb-NO" sz="2000" err="1"/>
              <a:t>dots</a:t>
            </a:r>
            <a:r>
              <a:rPr lang="nb-NO" sz="2000"/>
              <a:t> </a:t>
            </a:r>
          </a:p>
          <a:p>
            <a:pPr marL="285750" indent="-285750">
              <a:lnSpc>
                <a:spcPct val="150000"/>
              </a:lnSpc>
              <a:buFont typeface="Arial" panose="020B0604020202020204" pitchFamily="34" charset="0"/>
              <a:buChar char="•"/>
            </a:pPr>
            <a:r>
              <a:rPr lang="nb-NO" sz="2000" err="1"/>
              <a:t>Defects</a:t>
            </a:r>
            <a:r>
              <a:rPr lang="nb-NO" sz="2000"/>
              <a:t> in </a:t>
            </a:r>
            <a:r>
              <a:rPr lang="nb-NO" sz="2000" err="1"/>
              <a:t>semiconductors</a:t>
            </a:r>
            <a:endParaRPr lang="nb-NO" sz="2000"/>
          </a:p>
          <a:p>
            <a:pPr marL="285750" indent="-285750">
              <a:lnSpc>
                <a:spcPct val="150000"/>
              </a:lnSpc>
              <a:buFont typeface="Arial" panose="020B0604020202020204" pitchFamily="34" charset="0"/>
              <a:buChar char="•"/>
            </a:pPr>
            <a:r>
              <a:rPr lang="nb-NO" sz="2000"/>
              <a:t>…</a:t>
            </a:r>
          </a:p>
          <a:p>
            <a:pPr marL="125095" indent="-125095"/>
            <a:endParaRPr lang="nb-NO" sz="2000">
              <a:cs typeface="Arial"/>
            </a:endParaRPr>
          </a:p>
        </p:txBody>
      </p:sp>
      <p:pic>
        <p:nvPicPr>
          <p:cNvPr id="8" name="Picture 4" descr="http://cdn.phys.org/newman/gfx/news/hires/2015/whatisasuper.jpg">
            <a:hlinkClick r:id="rId2"/>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0123" y="1058797"/>
            <a:ext cx="2139697" cy="1265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Bilderesultat for optical gra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1242" y="3010866"/>
            <a:ext cx="2197457"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5611812" y="4771161"/>
            <a:ext cx="1376316" cy="15244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1" descr="http://www.nanowerk.com/spotlight/id1456_4.jpg">
            <a:hlinkClick r:id="rId6"/>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9778369" y="4012548"/>
            <a:ext cx="1886065" cy="1440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7369820" y="1550888"/>
            <a:ext cx="2242592" cy="307777"/>
          </a:xfrm>
          <a:prstGeom prst="rect">
            <a:avLst/>
          </a:prstGeom>
          <a:noFill/>
        </p:spPr>
        <p:txBody>
          <a:bodyPr wrap="square" rtlCol="0">
            <a:spAutoFit/>
          </a:bodyPr>
          <a:lstStyle/>
          <a:p>
            <a:r>
              <a:rPr lang="nb-NO" sz="1400" err="1"/>
              <a:t>Superconductors</a:t>
            </a:r>
            <a:endParaRPr lang="nb-NO" sz="1400"/>
          </a:p>
        </p:txBody>
      </p:sp>
      <p:sp>
        <p:nvSpPr>
          <p:cNvPr id="13" name="TextBox 12"/>
          <p:cNvSpPr txBox="1"/>
          <p:nvPr/>
        </p:nvSpPr>
        <p:spPr>
          <a:xfrm>
            <a:off x="7398699" y="3573499"/>
            <a:ext cx="2106988" cy="307777"/>
          </a:xfrm>
          <a:prstGeom prst="rect">
            <a:avLst/>
          </a:prstGeom>
          <a:noFill/>
        </p:spPr>
        <p:txBody>
          <a:bodyPr wrap="square" rtlCol="0">
            <a:spAutoFit/>
          </a:bodyPr>
          <a:lstStyle/>
          <a:p>
            <a:r>
              <a:rPr lang="nb-NO" sz="1400"/>
              <a:t>Optical </a:t>
            </a:r>
            <a:r>
              <a:rPr lang="nb-NO" sz="1400" err="1"/>
              <a:t>gratings</a:t>
            </a:r>
            <a:endParaRPr lang="nb-NO" sz="1400"/>
          </a:p>
        </p:txBody>
      </p:sp>
      <p:sp>
        <p:nvSpPr>
          <p:cNvPr id="14" name="TextBox 13"/>
          <p:cNvSpPr txBox="1"/>
          <p:nvPr/>
        </p:nvSpPr>
        <p:spPr>
          <a:xfrm>
            <a:off x="8414148" y="4578659"/>
            <a:ext cx="1859801" cy="307777"/>
          </a:xfrm>
          <a:prstGeom prst="rect">
            <a:avLst/>
          </a:prstGeom>
          <a:noFill/>
        </p:spPr>
        <p:txBody>
          <a:bodyPr wrap="square" rtlCol="0">
            <a:spAutoFit/>
          </a:bodyPr>
          <a:lstStyle/>
          <a:p>
            <a:r>
              <a:rPr lang="nb-NO" sz="1400"/>
              <a:t>Quantum </a:t>
            </a:r>
            <a:r>
              <a:rPr lang="nb-NO" sz="1400" err="1"/>
              <a:t>dots</a:t>
            </a:r>
            <a:endParaRPr lang="nb-NO" sz="1400"/>
          </a:p>
        </p:txBody>
      </p:sp>
      <p:sp>
        <p:nvSpPr>
          <p:cNvPr id="15" name="TextBox 14"/>
          <p:cNvSpPr txBox="1"/>
          <p:nvPr/>
        </p:nvSpPr>
        <p:spPr>
          <a:xfrm>
            <a:off x="7047058" y="5379473"/>
            <a:ext cx="1963816" cy="523220"/>
          </a:xfrm>
          <a:prstGeom prst="rect">
            <a:avLst/>
          </a:prstGeom>
          <a:noFill/>
        </p:spPr>
        <p:txBody>
          <a:bodyPr wrap="square" lIns="91440" tIns="45720" rIns="91440" bIns="45720" rtlCol="0" anchor="t">
            <a:spAutoFit/>
          </a:bodyPr>
          <a:lstStyle/>
          <a:p>
            <a:r>
              <a:rPr lang="nb-NO" sz="1400"/>
              <a:t>Semiconductor </a:t>
            </a:r>
            <a:r>
              <a:rPr lang="nb-NO" sz="1400" err="1"/>
              <a:t>point</a:t>
            </a:r>
            <a:r>
              <a:rPr lang="nb-NO" sz="1400"/>
              <a:t> </a:t>
            </a:r>
            <a:r>
              <a:rPr lang="nb-NO" sz="1400" err="1"/>
              <a:t>defects</a:t>
            </a:r>
            <a:endParaRPr lang="nb-NO" err="1"/>
          </a:p>
        </p:txBody>
      </p:sp>
      <p:grpSp>
        <p:nvGrpSpPr>
          <p:cNvPr id="19" name="Group 18"/>
          <p:cNvGrpSpPr/>
          <p:nvPr/>
        </p:nvGrpSpPr>
        <p:grpSpPr>
          <a:xfrm>
            <a:off x="9437771" y="2012459"/>
            <a:ext cx="2567262" cy="1297593"/>
            <a:chOff x="9437771" y="2428271"/>
            <a:chExt cx="2567262" cy="1297593"/>
          </a:xfrm>
        </p:grpSpPr>
        <p:pic>
          <p:nvPicPr>
            <p:cNvPr id="16" name="Picture 2" descr="TrapIonzoo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37771" y="2428271"/>
              <a:ext cx="2567262" cy="12975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a:xfrm>
              <a:off x="10273949" y="3446090"/>
              <a:ext cx="1377300" cy="230832"/>
            </a:xfrm>
            <a:prstGeom prst="rect">
              <a:avLst/>
            </a:prstGeom>
          </p:spPr>
          <p:txBody>
            <a:bodyPr wrap="none">
              <a:spAutoFit/>
            </a:bodyPr>
            <a:lstStyle/>
            <a:p>
              <a:r>
                <a:rPr lang="nb-NO">
                  <a:solidFill>
                    <a:schemeClr val="bg1"/>
                  </a:solidFill>
                </a:rPr>
                <a:t>www2.physics.ox.ac.uk</a:t>
              </a:r>
            </a:p>
          </p:txBody>
        </p:sp>
      </p:grpSp>
      <p:sp>
        <p:nvSpPr>
          <p:cNvPr id="18" name="Rectangle 17"/>
          <p:cNvSpPr/>
          <p:nvPr/>
        </p:nvSpPr>
        <p:spPr>
          <a:xfrm>
            <a:off x="8216218" y="2507366"/>
            <a:ext cx="1221553" cy="307777"/>
          </a:xfrm>
          <a:prstGeom prst="rect">
            <a:avLst/>
          </a:prstGeom>
        </p:spPr>
        <p:txBody>
          <a:bodyPr wrap="none">
            <a:spAutoFit/>
          </a:bodyPr>
          <a:lstStyle/>
          <a:p>
            <a:r>
              <a:rPr lang="nb-NO" sz="1400" err="1"/>
              <a:t>Trapped</a:t>
            </a:r>
            <a:r>
              <a:rPr lang="nb-NO" sz="1400"/>
              <a:t> ions</a:t>
            </a:r>
          </a:p>
        </p:txBody>
      </p:sp>
      <p:sp>
        <p:nvSpPr>
          <p:cNvPr id="20" name="Footer Placeholder 1">
            <a:extLst>
              <a:ext uri="{FF2B5EF4-FFF2-40B4-BE49-F238E27FC236}">
                <a16:creationId xmlns:a16="http://schemas.microsoft.com/office/drawing/2014/main" id="{262CDC07-5A7A-1C3E-D3D7-6B7B274AD1CE}"/>
              </a:ext>
            </a:extLst>
          </p:cNvPr>
          <p:cNvSpPr>
            <a:spLocks noGrp="1"/>
          </p:cNvSpPr>
          <p:nvPr>
            <p:ph type="ftr" sz="quarter" idx="29"/>
          </p:nvPr>
        </p:nvSpPr>
        <p:spPr>
          <a:xfrm>
            <a:off x="1837732" y="6243181"/>
            <a:ext cx="1501215" cy="259232"/>
          </a:xfrm>
        </p:spPr>
        <p:txBody>
          <a:bodyPr/>
          <a:lstStyle/>
          <a:p>
            <a:r>
              <a:rPr lang="en-GB"/>
              <a:t>m.e.bathen@fys.uio.no</a:t>
            </a:r>
          </a:p>
        </p:txBody>
      </p:sp>
    </p:spTree>
    <p:extLst>
      <p:ext uri="{BB962C8B-B14F-4D97-AF65-F5344CB8AC3E}">
        <p14:creationId xmlns:p14="http://schemas.microsoft.com/office/powerpoint/2010/main" val="1834260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b-NO"/>
              <a:t>1. Gate </a:t>
            </a:r>
            <a:r>
              <a:rPr lang="nb-NO" err="1"/>
              <a:t>model</a:t>
            </a:r>
            <a:r>
              <a:rPr lang="nb-NO"/>
              <a:t> for </a:t>
            </a:r>
            <a:r>
              <a:rPr lang="nb-NO" err="1"/>
              <a:t>quantum</a:t>
            </a:r>
            <a:r>
              <a:rPr lang="nb-NO"/>
              <a:t> </a:t>
            </a:r>
            <a:r>
              <a:rPr lang="nb-NO" err="1"/>
              <a:t>computing</a:t>
            </a:r>
            <a:r>
              <a:rPr lang="nb-NO"/>
              <a:t> </a:t>
            </a:r>
            <a:endParaRPr lang="nb-NO">
              <a:cs typeface="Arial"/>
            </a:endParaRPr>
          </a:p>
        </p:txBody>
      </p:sp>
      <p:sp>
        <p:nvSpPr>
          <p:cNvPr id="5" name="Subtitle 4"/>
          <p:cNvSpPr>
            <a:spLocks noGrp="1"/>
          </p:cNvSpPr>
          <p:nvPr>
            <p:ph type="subTitle" idx="13"/>
          </p:nvPr>
        </p:nvSpPr>
        <p:spPr/>
        <p:txBody>
          <a:bodyPr/>
          <a:lstStyle/>
          <a:p>
            <a:r>
              <a:rPr lang="nb-NO" sz="2400" b="1"/>
              <a:t>Logic gates </a:t>
            </a:r>
          </a:p>
        </p:txBody>
      </p:sp>
      <p:sp>
        <p:nvSpPr>
          <p:cNvPr id="7" name="Content Placeholder 6"/>
          <p:cNvSpPr>
            <a:spLocks noGrp="1"/>
          </p:cNvSpPr>
          <p:nvPr>
            <p:ph sz="quarter" idx="36"/>
          </p:nvPr>
        </p:nvSpPr>
        <p:spPr>
          <a:xfrm>
            <a:off x="360045" y="1760812"/>
            <a:ext cx="4687943" cy="1983899"/>
          </a:xfrm>
        </p:spPr>
        <p:txBody>
          <a:bodyPr vert="horz" lIns="0" tIns="0" rIns="0" bIns="0" rtlCol="0" anchor="t">
            <a:noAutofit/>
          </a:bodyPr>
          <a:lstStyle/>
          <a:p>
            <a:pPr marL="287655" indent="-287655">
              <a:buFont typeface="Arial" panose="020B0604020202020204" pitchFamily="34" charset="0"/>
              <a:buChar char="•"/>
            </a:pPr>
            <a:r>
              <a:rPr lang="nb-NO" sz="2000" err="1"/>
              <a:t>Classical</a:t>
            </a:r>
            <a:r>
              <a:rPr lang="nb-NO" sz="2000"/>
              <a:t> </a:t>
            </a:r>
            <a:r>
              <a:rPr lang="nb-NO" sz="2000" err="1"/>
              <a:t>circuits</a:t>
            </a:r>
            <a:r>
              <a:rPr lang="nb-NO" sz="2000"/>
              <a:t> </a:t>
            </a:r>
            <a:r>
              <a:rPr lang="nb-NO" sz="2000" err="1"/>
              <a:t>based</a:t>
            </a:r>
            <a:r>
              <a:rPr lang="nb-NO" sz="2000"/>
              <a:t> </a:t>
            </a:r>
            <a:r>
              <a:rPr lang="nb-NO" sz="2000" err="1"/>
              <a:t>on</a:t>
            </a:r>
            <a:r>
              <a:rPr lang="nb-NO" sz="2000"/>
              <a:t> </a:t>
            </a:r>
            <a:r>
              <a:rPr lang="nb-NO" sz="2000" err="1"/>
              <a:t>logic</a:t>
            </a:r>
            <a:r>
              <a:rPr lang="nb-NO" sz="2000"/>
              <a:t> gates </a:t>
            </a:r>
            <a:endParaRPr lang="en-US"/>
          </a:p>
          <a:p>
            <a:pPr marL="287655" indent="-287655">
              <a:buFont typeface="Arial" panose="020B0604020202020204" pitchFamily="34" charset="0"/>
              <a:buChar char="•"/>
            </a:pPr>
            <a:r>
              <a:rPr lang="nb-NO" sz="2000"/>
              <a:t>Gates perform logic operations </a:t>
            </a:r>
            <a:endParaRPr lang="nb-NO" sz="2000">
              <a:cs typeface="Arial"/>
            </a:endParaRPr>
          </a:p>
          <a:p>
            <a:pPr marL="742950" lvl="1" indent="-285750">
              <a:buFont typeface="Courier New" panose="05050102010706020507" pitchFamily="18" charset="2"/>
              <a:buChar char="o"/>
            </a:pPr>
            <a:r>
              <a:rPr lang="nb-NO" sz="1600"/>
              <a:t>Rules for </a:t>
            </a:r>
            <a:r>
              <a:rPr lang="nb-NO" sz="1600" err="1"/>
              <a:t>answering</a:t>
            </a:r>
            <a:r>
              <a:rPr lang="nb-NO" sz="1600"/>
              <a:t> YES/NO questions </a:t>
            </a:r>
            <a:endParaRPr lang="nb-NO" sz="1600">
              <a:cs typeface="Arial"/>
            </a:endParaRPr>
          </a:p>
          <a:p>
            <a:pPr marL="742950" lvl="1" indent="-285750">
              <a:buFont typeface="Courier New" panose="05050102010706020507" pitchFamily="18" charset="2"/>
              <a:buChar char="o"/>
            </a:pPr>
            <a:r>
              <a:rPr lang="nb-NO" sz="1600"/>
              <a:t>Input is 1 and 0 from transistors/bits </a:t>
            </a:r>
            <a:endParaRPr lang="nb-NO" sz="1600">
              <a:cs typeface="Arial"/>
            </a:endParaRPr>
          </a:p>
        </p:txBody>
      </p:sp>
      <p:sp>
        <p:nvSpPr>
          <p:cNvPr id="6" name="Text Placeholder 5"/>
          <p:cNvSpPr>
            <a:spLocks noGrp="1"/>
          </p:cNvSpPr>
          <p:nvPr>
            <p:ph type="body" sz="quarter" idx="32"/>
          </p:nvPr>
        </p:nvSpPr>
        <p:spPr>
          <a:xfrm>
            <a:off x="6050343" y="1082726"/>
            <a:ext cx="5496095" cy="494749"/>
          </a:xfrm>
        </p:spPr>
        <p:txBody>
          <a:bodyPr/>
          <a:lstStyle/>
          <a:p>
            <a:r>
              <a:rPr lang="nb-NO" sz="2400" b="1"/>
              <a:t>Quantum </a:t>
            </a:r>
            <a:r>
              <a:rPr lang="nb-NO" sz="2400" b="1" err="1"/>
              <a:t>logic</a:t>
            </a:r>
            <a:r>
              <a:rPr lang="nb-NO" sz="2400" b="1"/>
              <a:t> gates </a:t>
            </a:r>
          </a:p>
        </p:txBody>
      </p:sp>
      <p:sp>
        <p:nvSpPr>
          <p:cNvPr id="8" name="Content Placeholder 7"/>
          <p:cNvSpPr>
            <a:spLocks noGrp="1"/>
          </p:cNvSpPr>
          <p:nvPr>
            <p:ph sz="quarter" idx="37"/>
          </p:nvPr>
        </p:nvSpPr>
        <p:spPr>
          <a:xfrm>
            <a:off x="6099504" y="1757499"/>
            <a:ext cx="5732449" cy="4301395"/>
          </a:xfrm>
        </p:spPr>
        <p:txBody>
          <a:bodyPr/>
          <a:lstStyle/>
          <a:p>
            <a:pPr>
              <a:buFont typeface="Arial" panose="020B0604020202020204" pitchFamily="34" charset="0"/>
              <a:buChar char="•"/>
            </a:pPr>
            <a:r>
              <a:rPr lang="en-US" sz="2000"/>
              <a:t>Most popular architecture for QC </a:t>
            </a:r>
          </a:p>
          <a:p>
            <a:pPr>
              <a:lnSpc>
                <a:spcPct val="90000"/>
              </a:lnSpc>
              <a:buFont typeface="Arial" panose="020B0604020202020204" pitchFamily="34" charset="0"/>
              <a:buChar char="•"/>
            </a:pPr>
            <a:endParaRPr lang="en-US" sz="2000"/>
          </a:p>
          <a:p>
            <a:pPr>
              <a:lnSpc>
                <a:spcPct val="90000"/>
              </a:lnSpc>
              <a:buFont typeface="Arial" panose="020B0604020202020204" pitchFamily="34" charset="0"/>
              <a:buChar char="•"/>
            </a:pPr>
            <a:r>
              <a:rPr lang="en-US" sz="2000"/>
              <a:t>Inspired by classical logic gates </a:t>
            </a:r>
          </a:p>
          <a:p>
            <a:pPr>
              <a:lnSpc>
                <a:spcPct val="90000"/>
              </a:lnSpc>
              <a:buFont typeface="Arial" panose="020B0604020202020204" pitchFamily="34" charset="0"/>
              <a:buChar char="•"/>
            </a:pPr>
            <a:endParaRPr lang="nb-NO" sz="2000"/>
          </a:p>
          <a:p>
            <a:pPr>
              <a:lnSpc>
                <a:spcPct val="90000"/>
              </a:lnSpc>
              <a:buFont typeface="Arial" panose="020B0604020202020204" pitchFamily="34" charset="0"/>
              <a:buChar char="•"/>
            </a:pPr>
            <a:r>
              <a:rPr lang="en-US" sz="2000"/>
              <a:t>Manipulate qubits by gate operations</a:t>
            </a:r>
          </a:p>
          <a:p>
            <a:pPr>
              <a:lnSpc>
                <a:spcPct val="90000"/>
              </a:lnSpc>
              <a:buFont typeface="Arial" panose="020B0604020202020204" pitchFamily="34" charset="0"/>
              <a:buChar char="•"/>
            </a:pPr>
            <a:endParaRPr lang="en-US" sz="1800"/>
          </a:p>
          <a:p>
            <a:pPr>
              <a:lnSpc>
                <a:spcPct val="90000"/>
              </a:lnSpc>
              <a:buFont typeface="Arial" panose="020B0604020202020204" pitchFamily="34" charset="0"/>
              <a:buChar char="•"/>
            </a:pPr>
            <a:r>
              <a:rPr lang="en-US" sz="2000"/>
              <a:t>Quantum circuits are formed by qubits and quantum gates </a:t>
            </a:r>
          </a:p>
        </p:txBody>
      </p:sp>
      <p:sp>
        <p:nvSpPr>
          <p:cNvPr id="9" name="Content Placeholder 4">
            <a:extLst>
              <a:ext uri="{FF2B5EF4-FFF2-40B4-BE49-F238E27FC236}">
                <a16:creationId xmlns:a16="http://schemas.microsoft.com/office/drawing/2014/main" id="{46039BE8-6357-4AED-B644-186F2B619570}"/>
              </a:ext>
            </a:extLst>
          </p:cNvPr>
          <p:cNvSpPr txBox="1">
            <a:spLocks/>
          </p:cNvSpPr>
          <p:nvPr/>
        </p:nvSpPr>
        <p:spPr>
          <a:xfrm>
            <a:off x="452770" y="3542887"/>
            <a:ext cx="2490665" cy="523374"/>
          </a:xfrm>
          <a:prstGeom prst="rect">
            <a:avLst/>
          </a:prstGeom>
        </p:spPr>
        <p:txBody>
          <a:bodyPr>
            <a:normAutofit/>
          </a:bodyPr>
          <a:lstStyle>
            <a:lvl1pPr marL="288000" indent="-288000" algn="l" defTabSz="914446" rtl="0" eaLnBrk="1" latinLnBrk="0" hangingPunct="1">
              <a:lnSpc>
                <a:spcPct val="100000"/>
              </a:lnSpc>
              <a:spcBef>
                <a:spcPts val="1150"/>
              </a:spcBef>
              <a:buFont typeface="Wingdings" panose="05000000000000000000" pitchFamily="2" charset="2"/>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b-NO" sz="1600" err="1"/>
              <a:t>Example</a:t>
            </a:r>
            <a:r>
              <a:rPr lang="nb-NO" sz="1600"/>
              <a:t>: NOT (inverter)</a:t>
            </a:r>
            <a:endParaRPr lang="de-CH" sz="1600"/>
          </a:p>
        </p:txBody>
      </p:sp>
      <p:grpSp>
        <p:nvGrpSpPr>
          <p:cNvPr id="10" name="Group 9">
            <a:extLst>
              <a:ext uri="{FF2B5EF4-FFF2-40B4-BE49-F238E27FC236}">
                <a16:creationId xmlns:a16="http://schemas.microsoft.com/office/drawing/2014/main" id="{FC2742C7-0F53-4F74-8703-6072ADCAE885}"/>
              </a:ext>
            </a:extLst>
          </p:cNvPr>
          <p:cNvGrpSpPr>
            <a:grpSpLocks noChangeAspect="1"/>
          </p:cNvGrpSpPr>
          <p:nvPr/>
        </p:nvGrpSpPr>
        <p:grpSpPr>
          <a:xfrm>
            <a:off x="1536118" y="5717236"/>
            <a:ext cx="2637139" cy="681959"/>
            <a:chOff x="5159700" y="2668003"/>
            <a:chExt cx="4140829" cy="1070811"/>
          </a:xfrm>
        </p:grpSpPr>
        <p:grpSp>
          <p:nvGrpSpPr>
            <p:cNvPr id="11" name="Group 10">
              <a:extLst>
                <a:ext uri="{FF2B5EF4-FFF2-40B4-BE49-F238E27FC236}">
                  <a16:creationId xmlns:a16="http://schemas.microsoft.com/office/drawing/2014/main" id="{844B671E-97FB-4A3E-9C78-CD6B2BAD59A6}"/>
                </a:ext>
              </a:extLst>
            </p:cNvPr>
            <p:cNvGrpSpPr/>
            <p:nvPr/>
          </p:nvGrpSpPr>
          <p:grpSpPr>
            <a:xfrm>
              <a:off x="5159700" y="2668003"/>
              <a:ext cx="2883409" cy="1070811"/>
              <a:chOff x="5159700" y="2668003"/>
              <a:chExt cx="2883409" cy="1070811"/>
            </a:xfrm>
          </p:grpSpPr>
          <p:sp>
            <p:nvSpPr>
              <p:cNvPr id="13" name="Isosceles Triangle 12">
                <a:extLst>
                  <a:ext uri="{FF2B5EF4-FFF2-40B4-BE49-F238E27FC236}">
                    <a16:creationId xmlns:a16="http://schemas.microsoft.com/office/drawing/2014/main" id="{A0D66A75-E3A8-4F7A-A473-B8087686E159}"/>
                  </a:ext>
                </a:extLst>
              </p:cNvPr>
              <p:cNvSpPr/>
              <p:nvPr/>
            </p:nvSpPr>
            <p:spPr>
              <a:xfrm rot="5400000">
                <a:off x="6274469" y="2803359"/>
                <a:ext cx="1070811" cy="800100"/>
              </a:xfrm>
              <a:prstGeom prst="triangl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cxnSp>
            <p:nvCxnSpPr>
              <p:cNvPr id="14" name="Straight Connector 13">
                <a:extLst>
                  <a:ext uri="{FF2B5EF4-FFF2-40B4-BE49-F238E27FC236}">
                    <a16:creationId xmlns:a16="http://schemas.microsoft.com/office/drawing/2014/main" id="{2D9DCFE2-F3BA-4ADC-AB47-1DD7BA359237}"/>
                  </a:ext>
                </a:extLst>
              </p:cNvPr>
              <p:cNvCxnSpPr/>
              <p:nvPr/>
            </p:nvCxnSpPr>
            <p:spPr>
              <a:xfrm>
                <a:off x="5588668" y="3203409"/>
                <a:ext cx="8331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8D12C85-2865-4B53-81D9-CCCF628A3997}"/>
                  </a:ext>
                </a:extLst>
              </p:cNvPr>
              <p:cNvCxnSpPr/>
              <p:nvPr/>
            </p:nvCxnSpPr>
            <p:spPr>
              <a:xfrm>
                <a:off x="7209925" y="3202407"/>
                <a:ext cx="833184"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0121ACA3-05DD-4D20-BAE9-AE92D7671C5C}"/>
                  </a:ext>
                </a:extLst>
              </p:cNvPr>
              <p:cNvSpPr/>
              <p:nvPr/>
            </p:nvSpPr>
            <p:spPr>
              <a:xfrm>
                <a:off x="7209925" y="3132393"/>
                <a:ext cx="132348" cy="138363"/>
              </a:xfrm>
              <a:prstGeom prst="ellipse">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600"/>
              </a:p>
            </p:txBody>
          </p:sp>
          <p:sp>
            <p:nvSpPr>
              <p:cNvPr id="17" name="TextBox 16">
                <a:extLst>
                  <a:ext uri="{FF2B5EF4-FFF2-40B4-BE49-F238E27FC236}">
                    <a16:creationId xmlns:a16="http://schemas.microsoft.com/office/drawing/2014/main" id="{795DA531-211D-44F5-A42F-B962F94AD5BC}"/>
                  </a:ext>
                </a:extLst>
              </p:cNvPr>
              <p:cNvSpPr txBox="1"/>
              <p:nvPr/>
            </p:nvSpPr>
            <p:spPr>
              <a:xfrm>
                <a:off x="5159700" y="2953156"/>
                <a:ext cx="503911" cy="531597"/>
              </a:xfrm>
              <a:prstGeom prst="rect">
                <a:avLst/>
              </a:prstGeom>
              <a:noFill/>
            </p:spPr>
            <p:txBody>
              <a:bodyPr wrap="none" rtlCol="0">
                <a:spAutoFit/>
              </a:bodyPr>
              <a:lstStyle/>
              <a:p>
                <a:r>
                  <a:rPr lang="nb-NO" sz="1600"/>
                  <a:t>A</a:t>
                </a:r>
              </a:p>
            </p:txBody>
          </p:sp>
        </p:grpSp>
        <p:sp>
          <p:nvSpPr>
            <p:cNvPr id="12" name="TextBox 11">
              <a:extLst>
                <a:ext uri="{FF2B5EF4-FFF2-40B4-BE49-F238E27FC236}">
                  <a16:creationId xmlns:a16="http://schemas.microsoft.com/office/drawing/2014/main" id="{AD8E0F2F-4D30-404B-B2F4-29B0AC3795D7}"/>
                </a:ext>
              </a:extLst>
            </p:cNvPr>
            <p:cNvSpPr txBox="1"/>
            <p:nvPr/>
          </p:nvSpPr>
          <p:spPr>
            <a:xfrm>
              <a:off x="8041508" y="3051533"/>
              <a:ext cx="1259021" cy="531597"/>
            </a:xfrm>
            <a:prstGeom prst="rect">
              <a:avLst/>
            </a:prstGeom>
            <a:noFill/>
          </p:spPr>
          <p:txBody>
            <a:bodyPr wrap="none" rtlCol="0">
              <a:spAutoFit/>
            </a:bodyPr>
            <a:lstStyle/>
            <a:p>
              <a:r>
                <a:rPr lang="nb-NO" sz="1600"/>
                <a:t>Output</a:t>
              </a:r>
            </a:p>
          </p:txBody>
        </p:sp>
      </p:grpSp>
      <p:graphicFrame>
        <p:nvGraphicFramePr>
          <p:cNvPr id="18" name="Table 17">
            <a:extLst>
              <a:ext uri="{FF2B5EF4-FFF2-40B4-BE49-F238E27FC236}">
                <a16:creationId xmlns:a16="http://schemas.microsoft.com/office/drawing/2014/main" id="{95E84F07-0D23-4429-8EC1-85EDC33D9C6B}"/>
              </a:ext>
            </a:extLst>
          </p:cNvPr>
          <p:cNvGraphicFramePr>
            <a:graphicFrameLocks noGrp="1"/>
          </p:cNvGraphicFramePr>
          <p:nvPr>
            <p:extLst>
              <p:ext uri="{D42A27DB-BD31-4B8C-83A1-F6EECF244321}">
                <p14:modId xmlns:p14="http://schemas.microsoft.com/office/powerpoint/2010/main" val="3894881202"/>
              </p:ext>
            </p:extLst>
          </p:nvPr>
        </p:nvGraphicFramePr>
        <p:xfrm>
          <a:off x="1626858" y="4195110"/>
          <a:ext cx="2466284" cy="1097280"/>
        </p:xfrm>
        <a:graphic>
          <a:graphicData uri="http://schemas.openxmlformats.org/drawingml/2006/table">
            <a:tbl>
              <a:tblPr firstRow="1" bandRow="1">
                <a:tableStyleId>{7E9639D4-E3E2-4D34-9284-5A2195B3D0D7}</a:tableStyleId>
              </a:tblPr>
              <a:tblGrid>
                <a:gridCol w="1233142">
                  <a:extLst>
                    <a:ext uri="{9D8B030D-6E8A-4147-A177-3AD203B41FA5}">
                      <a16:colId xmlns:a16="http://schemas.microsoft.com/office/drawing/2014/main" val="3623259839"/>
                    </a:ext>
                  </a:extLst>
                </a:gridCol>
                <a:gridCol w="1233142">
                  <a:extLst>
                    <a:ext uri="{9D8B030D-6E8A-4147-A177-3AD203B41FA5}">
                      <a16:colId xmlns:a16="http://schemas.microsoft.com/office/drawing/2014/main" val="1834083144"/>
                    </a:ext>
                  </a:extLst>
                </a:gridCol>
              </a:tblGrid>
              <a:tr h="0">
                <a:tc>
                  <a:txBody>
                    <a:bodyPr/>
                    <a:lstStyle/>
                    <a:p>
                      <a:r>
                        <a:rPr lang="nb-NO"/>
                        <a:t>A</a:t>
                      </a:r>
                    </a:p>
                  </a:txBody>
                  <a:tcPr/>
                </a:tc>
                <a:tc>
                  <a:txBody>
                    <a:bodyPr/>
                    <a:lstStyle/>
                    <a:p>
                      <a:r>
                        <a:rPr lang="nb-NO"/>
                        <a:t>Output</a:t>
                      </a:r>
                    </a:p>
                  </a:txBody>
                  <a:tcPr/>
                </a:tc>
                <a:extLst>
                  <a:ext uri="{0D108BD9-81ED-4DB2-BD59-A6C34878D82A}">
                    <a16:rowId xmlns:a16="http://schemas.microsoft.com/office/drawing/2014/main" val="3281992270"/>
                  </a:ext>
                </a:extLst>
              </a:tr>
              <a:tr h="310904">
                <a:tc>
                  <a:txBody>
                    <a:bodyPr/>
                    <a:lstStyle/>
                    <a:p>
                      <a:r>
                        <a:rPr lang="nb-NO"/>
                        <a:t>0</a:t>
                      </a:r>
                    </a:p>
                  </a:txBody>
                  <a:tcPr/>
                </a:tc>
                <a:tc>
                  <a:txBody>
                    <a:bodyPr/>
                    <a:lstStyle/>
                    <a:p>
                      <a:r>
                        <a:rPr lang="nb-NO"/>
                        <a:t>1</a:t>
                      </a:r>
                    </a:p>
                  </a:txBody>
                  <a:tcPr/>
                </a:tc>
                <a:extLst>
                  <a:ext uri="{0D108BD9-81ED-4DB2-BD59-A6C34878D82A}">
                    <a16:rowId xmlns:a16="http://schemas.microsoft.com/office/drawing/2014/main" val="1555670368"/>
                  </a:ext>
                </a:extLst>
              </a:tr>
              <a:tr h="310904">
                <a:tc>
                  <a:txBody>
                    <a:bodyPr/>
                    <a:lstStyle/>
                    <a:p>
                      <a:r>
                        <a:rPr lang="nb-NO"/>
                        <a:t>1</a:t>
                      </a:r>
                    </a:p>
                  </a:txBody>
                  <a:tcPr/>
                </a:tc>
                <a:tc>
                  <a:txBody>
                    <a:bodyPr/>
                    <a:lstStyle/>
                    <a:p>
                      <a:r>
                        <a:rPr lang="nb-NO"/>
                        <a:t>0</a:t>
                      </a:r>
                    </a:p>
                  </a:txBody>
                  <a:tcPr/>
                </a:tc>
                <a:extLst>
                  <a:ext uri="{0D108BD9-81ED-4DB2-BD59-A6C34878D82A}">
                    <a16:rowId xmlns:a16="http://schemas.microsoft.com/office/drawing/2014/main" val="3425102181"/>
                  </a:ext>
                </a:extLst>
              </a:tr>
            </a:tbl>
          </a:graphicData>
        </a:graphic>
      </p:graphicFrame>
    </p:spTree>
    <p:extLst>
      <p:ext uri="{BB962C8B-B14F-4D97-AF65-F5344CB8AC3E}">
        <p14:creationId xmlns:p14="http://schemas.microsoft.com/office/powerpoint/2010/main" val="1780200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29"/>
          </p:nvPr>
        </p:nvSpPr>
        <p:spPr/>
        <p:txBody>
          <a:bodyPr/>
          <a:lstStyle/>
          <a:p>
            <a:r>
              <a:rPr lang="en-GB"/>
              <a:t>m.e.bathen@fys.uio.no</a:t>
            </a:r>
          </a:p>
        </p:txBody>
      </p:sp>
      <p:sp>
        <p:nvSpPr>
          <p:cNvPr id="3" name="Title 2"/>
          <p:cNvSpPr>
            <a:spLocks noGrp="1"/>
          </p:cNvSpPr>
          <p:nvPr>
            <p:ph type="title"/>
          </p:nvPr>
        </p:nvSpPr>
        <p:spPr/>
        <p:txBody>
          <a:bodyPr/>
          <a:lstStyle/>
          <a:p>
            <a:r>
              <a:rPr lang="nb-NO"/>
              <a:t>Quantum gate </a:t>
            </a:r>
            <a:r>
              <a:rPr lang="nb-NO" err="1"/>
              <a:t>operations</a:t>
            </a:r>
            <a:r>
              <a:rPr lang="nb-NO"/>
              <a:t> </a:t>
            </a:r>
          </a:p>
        </p:txBody>
      </p:sp>
      <p:pic>
        <p:nvPicPr>
          <p:cNvPr id="5" name="Content Placeholder 6">
            <a:extLst>
              <a:ext uri="{FF2B5EF4-FFF2-40B4-BE49-F238E27FC236}">
                <a16:creationId xmlns:a16="http://schemas.microsoft.com/office/drawing/2014/main" id="{C269B1C6-2F18-44B7-8C28-396E8DC65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6539" y="1765822"/>
            <a:ext cx="3120584" cy="4079192"/>
          </a:xfrm>
          <a:prstGeom prst="rect">
            <a:avLst/>
          </a:prstGeom>
        </p:spPr>
      </p:pic>
      <p:sp>
        <p:nvSpPr>
          <p:cNvPr id="6" name="TextBox 5">
            <a:extLst>
              <a:ext uri="{FF2B5EF4-FFF2-40B4-BE49-F238E27FC236}">
                <a16:creationId xmlns:a16="http://schemas.microsoft.com/office/drawing/2014/main" id="{0F948463-7B85-4054-8A93-854C7A5A2846}"/>
              </a:ext>
            </a:extLst>
          </p:cNvPr>
          <p:cNvSpPr txBox="1"/>
          <p:nvPr/>
        </p:nvSpPr>
        <p:spPr>
          <a:xfrm>
            <a:off x="6890327" y="759560"/>
            <a:ext cx="4478330" cy="707886"/>
          </a:xfrm>
          <a:prstGeom prst="rect">
            <a:avLst/>
          </a:prstGeom>
          <a:noFill/>
        </p:spPr>
        <p:txBody>
          <a:bodyPr wrap="square">
            <a:spAutoFit/>
          </a:bodyPr>
          <a:lstStyle/>
          <a:p>
            <a:pPr algn="ctr"/>
            <a:r>
              <a:rPr lang="nb-NO" sz="2000" b="1" err="1">
                <a:latin typeface="+mj-lt"/>
              </a:rPr>
              <a:t>Represent</a:t>
            </a:r>
            <a:r>
              <a:rPr lang="nb-NO" sz="2000" b="1">
                <a:latin typeface="+mj-lt"/>
              </a:rPr>
              <a:t> </a:t>
            </a:r>
            <a:r>
              <a:rPr lang="nb-NO" sz="2000" b="1" err="1">
                <a:latin typeface="+mj-lt"/>
              </a:rPr>
              <a:t>qubits</a:t>
            </a:r>
            <a:r>
              <a:rPr lang="nb-NO" sz="2000" b="1">
                <a:latin typeface="+mj-lt"/>
              </a:rPr>
              <a:t> as a </a:t>
            </a:r>
            <a:r>
              <a:rPr lang="nb-NO" sz="2000" b="1" err="1">
                <a:latin typeface="+mj-lt"/>
              </a:rPr>
              <a:t>vector</a:t>
            </a:r>
            <a:r>
              <a:rPr lang="nb-NO" sz="2000" b="1">
                <a:latin typeface="+mj-lt"/>
              </a:rPr>
              <a:t> </a:t>
            </a:r>
            <a:r>
              <a:rPr lang="nb-NO" sz="2000" b="1" err="1">
                <a:latin typeface="+mj-lt"/>
              </a:rPr>
              <a:t>along</a:t>
            </a:r>
            <a:r>
              <a:rPr lang="nb-NO" sz="2000" b="1">
                <a:latin typeface="+mj-lt"/>
              </a:rPr>
              <a:t> a Bloch-</a:t>
            </a:r>
            <a:r>
              <a:rPr lang="nb-NO" sz="2000" b="1" err="1">
                <a:latin typeface="+mj-lt"/>
              </a:rPr>
              <a:t>sphere</a:t>
            </a:r>
            <a:endParaRPr lang="nb-NO" sz="2000" b="1">
              <a:latin typeface="+mj-lt"/>
            </a:endParaRPr>
          </a:p>
        </p:txBody>
      </p:sp>
      <p:sp>
        <p:nvSpPr>
          <p:cNvPr id="7" name="Content Placeholder 2">
            <a:extLst>
              <a:ext uri="{FF2B5EF4-FFF2-40B4-BE49-F238E27FC236}">
                <a16:creationId xmlns:a16="http://schemas.microsoft.com/office/drawing/2014/main" id="{AF3C2763-50E3-4C68-8717-B2F715907914}"/>
              </a:ext>
            </a:extLst>
          </p:cNvPr>
          <p:cNvSpPr txBox="1">
            <a:spLocks/>
          </p:cNvSpPr>
          <p:nvPr/>
        </p:nvSpPr>
        <p:spPr>
          <a:xfrm>
            <a:off x="360044" y="1082726"/>
            <a:ext cx="5825096" cy="5061400"/>
          </a:xfrm>
          <a:prstGeom prst="rect">
            <a:avLst/>
          </a:prstGeom>
        </p:spPr>
        <p:txBody>
          <a:bodyPr lIns="91440" tIns="45720" rIns="91440" bIns="45720" anchor="t">
            <a:normAutofit/>
          </a:bodyPr>
          <a:lstStyle>
            <a:lvl1pPr marL="288000" indent="-288000" algn="l" defTabSz="914446" rtl="0" eaLnBrk="1" latinLnBrk="0" hangingPunct="1">
              <a:lnSpc>
                <a:spcPct val="100000"/>
              </a:lnSpc>
              <a:spcBef>
                <a:spcPts val="1150"/>
              </a:spcBef>
              <a:buFont typeface="Wingdings" panose="05000000000000000000" pitchFamily="2" charset="2"/>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655" indent="-287655">
              <a:buFont typeface="Arial" panose="020B0604020202020204" pitchFamily="34" charset="0"/>
              <a:buChar char="•"/>
            </a:pPr>
            <a:r>
              <a:rPr lang="nb-NO" sz="2000"/>
              <a:t>Quantum gates </a:t>
            </a:r>
            <a:r>
              <a:rPr lang="nb-NO" sz="2000" err="1"/>
              <a:t>can</a:t>
            </a:r>
            <a:r>
              <a:rPr lang="nb-NO" sz="2000"/>
              <a:t> </a:t>
            </a:r>
            <a:r>
              <a:rPr lang="nb-NO" sz="2000" err="1"/>
              <a:t>operate</a:t>
            </a:r>
            <a:r>
              <a:rPr lang="nb-NO" sz="2000"/>
              <a:t> </a:t>
            </a:r>
            <a:r>
              <a:rPr lang="nb-NO" sz="2000" err="1"/>
              <a:t>on</a:t>
            </a:r>
            <a:r>
              <a:rPr lang="nb-NO" sz="2000"/>
              <a:t> </a:t>
            </a:r>
            <a:r>
              <a:rPr lang="nb-NO" sz="2000" err="1"/>
              <a:t>one</a:t>
            </a:r>
            <a:r>
              <a:rPr lang="nb-NO" sz="2000"/>
              <a:t>, </a:t>
            </a:r>
            <a:r>
              <a:rPr lang="nb-NO" sz="2000" err="1"/>
              <a:t>two</a:t>
            </a:r>
            <a:r>
              <a:rPr lang="nb-NO" sz="2000"/>
              <a:t> or more </a:t>
            </a:r>
            <a:r>
              <a:rPr lang="nb-NO" sz="2000" err="1"/>
              <a:t>qubits</a:t>
            </a:r>
            <a:r>
              <a:rPr lang="nb-NO" sz="2000"/>
              <a:t> </a:t>
            </a:r>
            <a:endParaRPr lang="nb-NO"/>
          </a:p>
          <a:p>
            <a:pPr marL="287655" indent="-287655">
              <a:buFont typeface="Arial" panose="020B0604020202020204" pitchFamily="34" charset="0"/>
              <a:buChar char="•"/>
            </a:pPr>
            <a:endParaRPr lang="nb-NO" sz="2000">
              <a:cs typeface="Arial"/>
            </a:endParaRPr>
          </a:p>
          <a:p>
            <a:pPr marL="287655" indent="-287655">
              <a:buFont typeface="Arial" panose="020B0604020202020204" pitchFamily="34" charset="0"/>
              <a:buChar char="•"/>
            </a:pPr>
            <a:r>
              <a:rPr lang="nb-NO" sz="2000" err="1"/>
              <a:t>We</a:t>
            </a:r>
            <a:r>
              <a:rPr lang="nb-NO" sz="2000"/>
              <a:t> </a:t>
            </a:r>
            <a:r>
              <a:rPr lang="nb-NO" sz="2000" err="1"/>
              <a:t>represent</a:t>
            </a:r>
            <a:r>
              <a:rPr lang="nb-NO" sz="2000"/>
              <a:t> </a:t>
            </a:r>
            <a:r>
              <a:rPr lang="nb-NO" sz="2000" err="1"/>
              <a:t>quantum</a:t>
            </a:r>
            <a:r>
              <a:rPr lang="nb-NO" sz="2000"/>
              <a:t> gates by </a:t>
            </a:r>
            <a:r>
              <a:rPr lang="nb-NO" sz="2000" err="1"/>
              <a:t>unitary</a:t>
            </a:r>
            <a:r>
              <a:rPr lang="nb-NO" sz="2000"/>
              <a:t> </a:t>
            </a:r>
            <a:r>
              <a:rPr lang="nb-NO" sz="2000" err="1"/>
              <a:t>matrices</a:t>
            </a:r>
            <a:r>
              <a:rPr lang="nb-NO" sz="2000"/>
              <a:t> (U*U=I)  </a:t>
            </a:r>
            <a:endParaRPr lang="nb-NO" sz="2000">
              <a:cs typeface="Arial"/>
            </a:endParaRPr>
          </a:p>
          <a:p>
            <a:pPr marL="685800" lvl="1" indent="-228600">
              <a:buFont typeface="Symbol" panose="05050102010706020507" pitchFamily="18" charset="2"/>
              <a:buChar char="-"/>
            </a:pPr>
            <a:r>
              <a:rPr lang="en-US" sz="1800"/>
              <a:t>1-qubit gates are 2 </a:t>
            </a:r>
            <a:r>
              <a:rPr lang="en-US" sz="1800">
                <a:solidFill>
                  <a:srgbClr val="292929"/>
                </a:solidFill>
                <a:latin typeface="Menlo"/>
              </a:rPr>
              <a:t>×</a:t>
            </a:r>
            <a:r>
              <a:rPr lang="en-US" sz="1800"/>
              <a:t> 2 </a:t>
            </a:r>
            <a:r>
              <a:rPr lang="nb-NO" sz="1800" err="1"/>
              <a:t>matrices</a:t>
            </a:r>
            <a:r>
              <a:rPr lang="en-US" sz="1800"/>
              <a:t> </a:t>
            </a:r>
            <a:endParaRPr lang="en-US" sz="1800">
              <a:cs typeface="Arial"/>
            </a:endParaRPr>
          </a:p>
          <a:p>
            <a:pPr marL="685800" lvl="1" indent="-228600">
              <a:buFont typeface="Symbol" panose="05050102010706020507" pitchFamily="18" charset="2"/>
              <a:buChar char="-"/>
            </a:pPr>
            <a:r>
              <a:rPr lang="en-US" sz="1800"/>
              <a:t>2-qubit gates have 16 matrix elements, etc.</a:t>
            </a:r>
            <a:endParaRPr lang="en-US" sz="1800">
              <a:cs typeface="Arial"/>
            </a:endParaRPr>
          </a:p>
          <a:p>
            <a:pPr marL="457200" lvl="1" indent="0">
              <a:buNone/>
            </a:pPr>
            <a:endParaRPr lang="en-US" sz="1800">
              <a:cs typeface="Arial"/>
            </a:endParaRPr>
          </a:p>
          <a:p>
            <a:pPr marL="287655" indent="-287655">
              <a:buFont typeface="Arial" panose="020B0604020202020204" pitchFamily="34" charset="0"/>
              <a:buChar char="•"/>
            </a:pPr>
            <a:r>
              <a:rPr lang="en-US" sz="2000"/>
              <a:t>In practice; e.g. pulse of electromagnetic field </a:t>
            </a:r>
            <a:endParaRPr lang="de-CH" sz="2000">
              <a:cs typeface="Arial"/>
            </a:endParaRPr>
          </a:p>
        </p:txBody>
      </p:sp>
    </p:spTree>
    <p:extLst>
      <p:ext uri="{BB962C8B-B14F-4D97-AF65-F5344CB8AC3E}">
        <p14:creationId xmlns:p14="http://schemas.microsoft.com/office/powerpoint/2010/main" val="3886463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F97C-2AA8-44D7-BD41-FBF6FAFD8285}"/>
              </a:ext>
            </a:extLst>
          </p:cNvPr>
          <p:cNvSpPr>
            <a:spLocks noGrp="1"/>
          </p:cNvSpPr>
          <p:nvPr>
            <p:ph type="title"/>
          </p:nvPr>
        </p:nvSpPr>
        <p:spPr/>
        <p:txBody>
          <a:bodyPr/>
          <a:lstStyle/>
          <a:p>
            <a:r>
              <a:rPr lang="nb-NO"/>
              <a:t>One-</a:t>
            </a:r>
            <a:r>
              <a:rPr lang="nb-NO" err="1"/>
              <a:t>qubit</a:t>
            </a:r>
            <a:r>
              <a:rPr lang="nb-NO"/>
              <a:t> </a:t>
            </a:r>
            <a:r>
              <a:rPr lang="nb-NO" err="1"/>
              <a:t>quantum</a:t>
            </a:r>
            <a:r>
              <a:rPr lang="nb-NO"/>
              <a:t> gates </a:t>
            </a:r>
            <a:endParaRPr lang="de-CH"/>
          </a:p>
        </p:txBody>
      </p:sp>
      <p:sp>
        <p:nvSpPr>
          <p:cNvPr id="11" name="Subtitle 10"/>
          <p:cNvSpPr>
            <a:spLocks noGrp="1"/>
          </p:cNvSpPr>
          <p:nvPr>
            <p:ph type="subTitle" idx="13"/>
          </p:nvPr>
        </p:nvSpPr>
        <p:spPr/>
        <p:txBody>
          <a:bodyPr/>
          <a:lstStyle/>
          <a:p>
            <a:r>
              <a:rPr lang="nb-NO" sz="2400" b="1" err="1"/>
              <a:t>X</a:t>
            </a:r>
            <a:r>
              <a:rPr lang="nb-NO" sz="2400" b="1"/>
              <a:t> gate </a:t>
            </a:r>
          </a:p>
        </p:txBody>
      </p:sp>
      <p:sp>
        <p:nvSpPr>
          <p:cNvPr id="13" name="Content Placeholder 12"/>
          <p:cNvSpPr>
            <a:spLocks noGrp="1"/>
          </p:cNvSpPr>
          <p:nvPr>
            <p:ph sz="quarter" idx="36"/>
          </p:nvPr>
        </p:nvSpPr>
        <p:spPr>
          <a:xfrm>
            <a:off x="360047" y="1757499"/>
            <a:ext cx="3962572" cy="4301103"/>
          </a:xfrm>
        </p:spPr>
        <p:txBody>
          <a:bodyPr/>
          <a:lstStyle/>
          <a:p>
            <a:r>
              <a:rPr lang="nb-NO"/>
              <a:t>Quantum NOT </a:t>
            </a:r>
          </a:p>
          <a:p>
            <a:r>
              <a:rPr lang="nb-NO" err="1"/>
              <a:t>Performs</a:t>
            </a:r>
            <a:r>
              <a:rPr lang="nb-NO"/>
              <a:t> bit </a:t>
            </a:r>
            <a:r>
              <a:rPr lang="nb-NO" err="1"/>
              <a:t>flip</a:t>
            </a:r>
            <a:r>
              <a:rPr lang="nb-NO"/>
              <a:t> </a:t>
            </a:r>
            <a:br>
              <a:rPr lang="nb-NO"/>
            </a:br>
            <a:r>
              <a:rPr lang="nb-NO"/>
              <a:t>(0-to-1 and 1-to-0)</a:t>
            </a:r>
          </a:p>
          <a:p>
            <a:endParaRPr lang="de-CH"/>
          </a:p>
          <a:p>
            <a:endParaRPr lang="nb-NO"/>
          </a:p>
        </p:txBody>
      </p:sp>
      <p:sp>
        <p:nvSpPr>
          <p:cNvPr id="12" name="Text Placeholder 11"/>
          <p:cNvSpPr>
            <a:spLocks noGrp="1"/>
          </p:cNvSpPr>
          <p:nvPr>
            <p:ph type="body" sz="quarter" idx="32"/>
          </p:nvPr>
        </p:nvSpPr>
        <p:spPr>
          <a:xfrm>
            <a:off x="306924" y="3221242"/>
            <a:ext cx="4593287" cy="494749"/>
          </a:xfrm>
        </p:spPr>
        <p:txBody>
          <a:bodyPr/>
          <a:lstStyle/>
          <a:p>
            <a:r>
              <a:rPr lang="nb-NO" sz="2400" b="1" err="1"/>
              <a:t>Hadamard</a:t>
            </a:r>
            <a:r>
              <a:rPr lang="nb-NO" sz="2400" b="1"/>
              <a:t> gate</a:t>
            </a:r>
          </a:p>
        </p:txBody>
      </p:sp>
      <p:sp>
        <p:nvSpPr>
          <p:cNvPr id="14" name="Content Placeholder 13"/>
          <p:cNvSpPr>
            <a:spLocks noGrp="1"/>
          </p:cNvSpPr>
          <p:nvPr>
            <p:ph sz="quarter" idx="37"/>
          </p:nvPr>
        </p:nvSpPr>
        <p:spPr>
          <a:xfrm>
            <a:off x="353943" y="3853275"/>
            <a:ext cx="3975972" cy="2204513"/>
          </a:xfrm>
        </p:spPr>
        <p:txBody>
          <a:bodyPr vert="horz" lIns="0" tIns="0" rIns="0" bIns="0" rtlCol="0" anchor="t">
            <a:noAutofit/>
          </a:bodyPr>
          <a:lstStyle/>
          <a:p>
            <a:pPr marL="287655" indent="-287655"/>
            <a:r>
              <a:rPr lang="nb-NO"/>
              <a:t>Quantum analog to one-</a:t>
            </a:r>
            <a:r>
              <a:rPr lang="nb-NO" err="1"/>
              <a:t>qubit</a:t>
            </a:r>
            <a:r>
              <a:rPr lang="nb-NO"/>
              <a:t> </a:t>
            </a:r>
            <a:r>
              <a:rPr lang="nb-NO" err="1"/>
              <a:t>Fourier</a:t>
            </a:r>
            <a:r>
              <a:rPr lang="nb-NO"/>
              <a:t> </a:t>
            </a:r>
            <a:r>
              <a:rPr lang="nb-NO" err="1"/>
              <a:t>transform</a:t>
            </a:r>
            <a:r>
              <a:rPr lang="nb-NO"/>
              <a:t> </a:t>
            </a:r>
          </a:p>
          <a:p>
            <a:pPr marL="285750" indent="-285750">
              <a:buFont typeface="Arial" panose="020B0604020202020204" pitchFamily="34" charset="0"/>
              <a:buChar char="•"/>
            </a:pPr>
            <a:r>
              <a:rPr lang="en-US"/>
              <a:t>Transforms a basis state </a:t>
            </a:r>
            <a:br>
              <a:rPr lang="en-US"/>
            </a:br>
            <a:r>
              <a:rPr lang="en-US"/>
              <a:t>(0 or 1) to a superposition of states</a:t>
            </a:r>
            <a:endParaRPr lang="de-CH"/>
          </a:p>
          <a:p>
            <a:pPr marL="287655" indent="-287655"/>
            <a:endParaRPr lang="nb-NO">
              <a:cs typeface="Arial"/>
            </a:endParaRPr>
          </a:p>
        </p:txBody>
      </p:sp>
      <p:pic>
        <p:nvPicPr>
          <p:cNvPr id="7" name="Content Placeholder 6">
            <a:extLst>
              <a:ext uri="{FF2B5EF4-FFF2-40B4-BE49-F238E27FC236}">
                <a16:creationId xmlns:a16="http://schemas.microsoft.com/office/drawing/2014/main" id="{C120FF40-9C83-48B3-A2AC-7B69478FF8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166" y="1202419"/>
            <a:ext cx="2818712" cy="3684589"/>
          </a:xfrm>
          <a:prstGeom prst="rect">
            <a:avLst/>
          </a:prstGeom>
        </p:spPr>
      </p:pic>
      <p:sp>
        <p:nvSpPr>
          <p:cNvPr id="4" name="Subtitle 3">
            <a:extLst>
              <a:ext uri="{FF2B5EF4-FFF2-40B4-BE49-F238E27FC236}">
                <a16:creationId xmlns:a16="http://schemas.microsoft.com/office/drawing/2014/main" id="{798B3CCA-3CE8-75B5-4EC6-BEBBCD27CA4C}"/>
              </a:ext>
            </a:extLst>
          </p:cNvPr>
          <p:cNvSpPr txBox="1">
            <a:spLocks/>
          </p:cNvSpPr>
          <p:nvPr/>
        </p:nvSpPr>
        <p:spPr>
          <a:xfrm>
            <a:off x="7557822" y="1085224"/>
            <a:ext cx="4339968" cy="494749"/>
          </a:xfrm>
          <a:prstGeom prst="rect">
            <a:avLst/>
          </a:prstGeom>
        </p:spPr>
        <p:txBody>
          <a:bodyPr vert="horz" lIns="0" tIns="0" rIns="0" bIns="0" rtlCol="0" anchor="t">
            <a:noAutofit/>
          </a:bodyPr>
          <a:lstStyle>
            <a:lvl1pPr marL="0" indent="0" algn="l" defTabSz="914446" rtl="0" eaLnBrk="1" latinLnBrk="0" hangingPunct="1">
              <a:lnSpc>
                <a:spcPct val="100000"/>
              </a:lnSpc>
              <a:spcBef>
                <a:spcPts val="1150"/>
              </a:spcBef>
              <a:buFont typeface="Wingdings" panose="05000000000000000000" pitchFamily="2" charset="2"/>
              <a:buNone/>
              <a:defRPr sz="1800" kern="1200">
                <a:solidFill>
                  <a:schemeClr val="tx1"/>
                </a:solidFill>
                <a:latin typeface="+mn-lt"/>
                <a:ea typeface="+mn-ea"/>
                <a:cs typeface="+mn-cs"/>
              </a:defRPr>
            </a:lvl1pPr>
            <a:lvl2pPr marL="457223" indent="0" algn="ctr" defTabSz="914446" rtl="0" eaLnBrk="1" latinLnBrk="0" hangingPunct="1">
              <a:lnSpc>
                <a:spcPct val="100000"/>
              </a:lnSpc>
              <a:spcBef>
                <a:spcPts val="500"/>
              </a:spcBef>
              <a:buFont typeface="Wingdings" panose="05000000000000000000" pitchFamily="2" charset="2"/>
              <a:buNone/>
              <a:defRPr sz="2000" kern="1200">
                <a:solidFill>
                  <a:schemeClr val="tx1"/>
                </a:solidFill>
                <a:latin typeface="+mn-lt"/>
                <a:ea typeface="+mn-ea"/>
                <a:cs typeface="+mn-cs"/>
              </a:defRPr>
            </a:lvl2pPr>
            <a:lvl3pPr marL="914446" indent="0" algn="ctr" defTabSz="914446" rtl="0" eaLnBrk="1" latinLnBrk="0" hangingPunct="1">
              <a:lnSpc>
                <a:spcPct val="100000"/>
              </a:lnSpc>
              <a:spcBef>
                <a:spcPts val="500"/>
              </a:spcBef>
              <a:buFont typeface="Wingdings" panose="05000000000000000000" pitchFamily="2" charset="2"/>
              <a:buNone/>
              <a:defRPr sz="1800" kern="1200">
                <a:solidFill>
                  <a:schemeClr val="tx1"/>
                </a:solidFill>
                <a:latin typeface="+mn-lt"/>
                <a:ea typeface="+mn-ea"/>
                <a:cs typeface="+mn-cs"/>
              </a:defRPr>
            </a:lvl3pPr>
            <a:lvl4pPr marL="1371669" indent="0" algn="ctr" defTabSz="914446" rtl="0" eaLnBrk="1" latinLnBrk="0" hangingPunct="1">
              <a:lnSpc>
                <a:spcPct val="100000"/>
              </a:lnSpc>
              <a:spcBef>
                <a:spcPts val="500"/>
              </a:spcBef>
              <a:buFont typeface="Wingdings" panose="05000000000000000000" pitchFamily="2" charset="2"/>
              <a:buNone/>
              <a:defRPr sz="1600" kern="1200">
                <a:solidFill>
                  <a:schemeClr val="tx1"/>
                </a:solidFill>
                <a:latin typeface="+mn-lt"/>
                <a:ea typeface="+mn-ea"/>
                <a:cs typeface="+mn-cs"/>
              </a:defRPr>
            </a:lvl4pPr>
            <a:lvl5pPr marL="1828891" indent="0" algn="ctr" defTabSz="914446" rtl="0" eaLnBrk="1" latinLnBrk="0" hangingPunct="1">
              <a:lnSpc>
                <a:spcPct val="100000"/>
              </a:lnSpc>
              <a:spcBef>
                <a:spcPts val="500"/>
              </a:spcBef>
              <a:buFont typeface="Wingdings" panose="05000000000000000000" pitchFamily="2" charset="2"/>
              <a:buNone/>
              <a:defRPr sz="1600" kern="1200">
                <a:solidFill>
                  <a:schemeClr val="tx1"/>
                </a:solidFill>
                <a:latin typeface="+mn-lt"/>
                <a:ea typeface="+mn-ea"/>
                <a:cs typeface="+mn-cs"/>
              </a:defRPr>
            </a:lvl5pPr>
            <a:lvl6pPr marL="2286114"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337"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560"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783" indent="0" algn="ctr" defTabSz="914446"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nb-NO" sz="2400" b="1" err="1"/>
              <a:t>Controlled</a:t>
            </a:r>
            <a:r>
              <a:rPr lang="nb-NO" sz="2400" b="1"/>
              <a:t> NOT (CNOT) </a:t>
            </a:r>
            <a:endParaRPr lang="de-CH" sz="2400" b="1"/>
          </a:p>
        </p:txBody>
      </p:sp>
      <p:sp>
        <p:nvSpPr>
          <p:cNvPr id="6" name="Text Placeholder 4">
            <a:extLst>
              <a:ext uri="{FF2B5EF4-FFF2-40B4-BE49-F238E27FC236}">
                <a16:creationId xmlns:a16="http://schemas.microsoft.com/office/drawing/2014/main" id="{366438DC-F1B7-1B0E-FC9B-C175DB4BA528}"/>
              </a:ext>
            </a:extLst>
          </p:cNvPr>
          <p:cNvSpPr txBox="1">
            <a:spLocks/>
          </p:cNvSpPr>
          <p:nvPr/>
        </p:nvSpPr>
        <p:spPr>
          <a:xfrm>
            <a:off x="8178675" y="1948915"/>
            <a:ext cx="3461195" cy="1901979"/>
          </a:xfrm>
          <a:prstGeom prst="rect">
            <a:avLst/>
          </a:prstGeom>
          <a:solidFill>
            <a:srgbClr val="D4DEFC"/>
          </a:solidFill>
        </p:spPr>
        <p:txBody>
          <a:bodyPr vert="horz" lIns="0" tIns="0" rIns="0" bIns="0" rtlCol="0">
            <a:noAutofit/>
          </a:bodyPr>
          <a:lstStyle>
            <a:lvl1pPr marL="288000" indent="-288000" algn="l" defTabSz="914446" rtl="0" eaLnBrk="1" latinLnBrk="0" hangingPunct="1">
              <a:lnSpc>
                <a:spcPct val="100000"/>
              </a:lnSpc>
              <a:spcBef>
                <a:spcPts val="1150"/>
              </a:spcBef>
              <a:buFont typeface="Wingdings" panose="05000000000000000000" pitchFamily="2" charset="2"/>
              <a:buChar char="§"/>
              <a:defRPr sz="2400" kern="1200">
                <a:solidFill>
                  <a:schemeClr val="tx1"/>
                </a:solidFill>
                <a:latin typeface="+mn-lt"/>
                <a:ea typeface="+mn-ea"/>
                <a:cs typeface="+mn-cs"/>
              </a:defRPr>
            </a:lvl1pPr>
            <a:lvl2pPr marL="685834"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2pPr>
            <a:lvl3pPr marL="1143057"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3pPr>
            <a:lvl4pPr marL="1600280"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4pPr>
            <a:lvl5pPr marL="2057503" indent="-228611" algn="l" defTabSz="914446" rtl="0" eaLnBrk="1" latinLnBrk="0" hangingPunct="1">
              <a:lnSpc>
                <a:spcPct val="100000"/>
              </a:lnSpc>
              <a:spcBef>
                <a:spcPts val="500"/>
              </a:spcBef>
              <a:buFont typeface="Wingdings" panose="05000000000000000000" pitchFamily="2" charset="2"/>
              <a:buChar char="§"/>
              <a:defRPr sz="2000" kern="1200">
                <a:solidFill>
                  <a:schemeClr val="tx1"/>
                </a:solidFill>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8"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br>
              <a:rPr lang="nb-NO"/>
            </a:br>
            <a:r>
              <a:rPr lang="nb-NO"/>
              <a:t>CNOT can generate a maximally entangled state between two qubits </a:t>
            </a:r>
            <a:endParaRPr lang="de-CH"/>
          </a:p>
        </p:txBody>
      </p:sp>
      <p:grpSp>
        <p:nvGrpSpPr>
          <p:cNvPr id="27" name="Group 8">
            <a:extLst>
              <a:ext uri="{FF2B5EF4-FFF2-40B4-BE49-F238E27FC236}">
                <a16:creationId xmlns:a16="http://schemas.microsoft.com/office/drawing/2014/main" id="{312B6934-D8ED-0821-6C9E-B57CB483D31F}"/>
              </a:ext>
            </a:extLst>
          </p:cNvPr>
          <p:cNvGrpSpPr>
            <a:grpSpLocks noChangeAspect="1"/>
          </p:cNvGrpSpPr>
          <p:nvPr/>
        </p:nvGrpSpPr>
        <p:grpSpPr>
          <a:xfrm>
            <a:off x="7416678" y="4694447"/>
            <a:ext cx="4123261" cy="1661869"/>
            <a:chOff x="5373756" y="1908313"/>
            <a:chExt cx="3959148" cy="1595726"/>
          </a:xfrm>
        </p:grpSpPr>
        <p:grpSp>
          <p:nvGrpSpPr>
            <p:cNvPr id="15" name="Group 9">
              <a:extLst>
                <a:ext uri="{FF2B5EF4-FFF2-40B4-BE49-F238E27FC236}">
                  <a16:creationId xmlns:a16="http://schemas.microsoft.com/office/drawing/2014/main" id="{8D6EBF48-2768-93F3-B574-0C3FAF2EBED9}"/>
                </a:ext>
              </a:extLst>
            </p:cNvPr>
            <p:cNvGrpSpPr/>
            <p:nvPr/>
          </p:nvGrpSpPr>
          <p:grpSpPr>
            <a:xfrm>
              <a:off x="5373756" y="1908313"/>
              <a:ext cx="881270" cy="1238863"/>
              <a:chOff x="5373756" y="1908313"/>
              <a:chExt cx="881270" cy="1238863"/>
            </a:xfrm>
          </p:grpSpPr>
          <p:grpSp>
            <p:nvGrpSpPr>
              <p:cNvPr id="23" name="Group 17">
                <a:extLst>
                  <a:ext uri="{FF2B5EF4-FFF2-40B4-BE49-F238E27FC236}">
                    <a16:creationId xmlns:a16="http://schemas.microsoft.com/office/drawing/2014/main" id="{9761EBE3-A950-9FAB-E05B-6FD4A7C1C078}"/>
                  </a:ext>
                </a:extLst>
              </p:cNvPr>
              <p:cNvGrpSpPr/>
              <p:nvPr/>
            </p:nvGrpSpPr>
            <p:grpSpPr>
              <a:xfrm>
                <a:off x="5373756" y="1908313"/>
                <a:ext cx="881270" cy="1238863"/>
                <a:chOff x="4989443" y="3432313"/>
                <a:chExt cx="881270" cy="1238863"/>
              </a:xfrm>
            </p:grpSpPr>
            <p:sp>
              <p:nvSpPr>
                <p:cNvPr id="25" name="Oval 19">
                  <a:extLst>
                    <a:ext uri="{FF2B5EF4-FFF2-40B4-BE49-F238E27FC236}">
                      <a16:creationId xmlns:a16="http://schemas.microsoft.com/office/drawing/2014/main" id="{2B4600D4-5E90-DDEF-8C04-EBDC6D182758}"/>
                    </a:ext>
                  </a:extLst>
                </p:cNvPr>
                <p:cNvSpPr/>
                <p:nvPr/>
              </p:nvSpPr>
              <p:spPr>
                <a:xfrm>
                  <a:off x="4989443" y="3789176"/>
                  <a:ext cx="881270" cy="882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Up Arrow 12">
                  <a:extLst>
                    <a:ext uri="{FF2B5EF4-FFF2-40B4-BE49-F238E27FC236}">
                      <a16:creationId xmlns:a16="http://schemas.microsoft.com/office/drawing/2014/main" id="{66BDC973-28B1-E04F-A5F1-0D09DC9D4FB4}"/>
                    </a:ext>
                  </a:extLst>
                </p:cNvPr>
                <p:cNvSpPr/>
                <p:nvPr/>
              </p:nvSpPr>
              <p:spPr>
                <a:xfrm>
                  <a:off x="5242891" y="3432313"/>
                  <a:ext cx="374374" cy="797863"/>
                </a:xfrm>
                <a:prstGeom prst="upArrow">
                  <a:avLst/>
                </a:prstGeom>
                <a:gradFill>
                  <a:gsLst>
                    <a:gs pos="0">
                      <a:schemeClr val="accent5">
                        <a:alpha val="73000"/>
                      </a:schemeClr>
                    </a:gs>
                    <a:gs pos="100000">
                      <a:schemeClr val="accent5">
                        <a:lumMod val="20000"/>
                        <a:lumOff val="80000"/>
                      </a:schemeClr>
                    </a:gs>
                    <a:gs pos="96000">
                      <a:schemeClr val="accent5">
                        <a:lumMod val="20000"/>
                        <a:lumOff val="80000"/>
                      </a:schemeClr>
                    </a:gs>
                    <a:gs pos="96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24" name="TextBox 18">
                <a:extLst>
                  <a:ext uri="{FF2B5EF4-FFF2-40B4-BE49-F238E27FC236}">
                    <a16:creationId xmlns:a16="http://schemas.microsoft.com/office/drawing/2014/main" id="{ADD36588-8D37-F818-EE17-AED0F99BFC66}"/>
                  </a:ext>
                </a:extLst>
              </p:cNvPr>
              <p:cNvSpPr txBox="1"/>
              <p:nvPr/>
            </p:nvSpPr>
            <p:spPr>
              <a:xfrm>
                <a:off x="5657136" y="2755262"/>
                <a:ext cx="314510" cy="307777"/>
              </a:xfrm>
              <a:prstGeom prst="rect">
                <a:avLst/>
              </a:prstGeom>
              <a:noFill/>
            </p:spPr>
            <p:txBody>
              <a:bodyPr wrap="none" rtlCol="0">
                <a:spAutoFit/>
              </a:bodyPr>
              <a:lstStyle/>
              <a:p>
                <a:r>
                  <a:rPr lang="nb-NO" sz="1400" b="1">
                    <a:solidFill>
                      <a:schemeClr val="accent3">
                        <a:lumMod val="40000"/>
                        <a:lumOff val="60000"/>
                      </a:schemeClr>
                    </a:solidFill>
                  </a:rPr>
                  <a:t>A</a:t>
                </a:r>
              </a:p>
            </p:txBody>
          </p:sp>
        </p:grpSp>
        <p:grpSp>
          <p:nvGrpSpPr>
            <p:cNvPr id="16" name="Group 10">
              <a:extLst>
                <a:ext uri="{FF2B5EF4-FFF2-40B4-BE49-F238E27FC236}">
                  <a16:creationId xmlns:a16="http://schemas.microsoft.com/office/drawing/2014/main" id="{5E21CA78-9AEC-D057-6902-2A19CF0DB2C8}"/>
                </a:ext>
              </a:extLst>
            </p:cNvPr>
            <p:cNvGrpSpPr/>
            <p:nvPr/>
          </p:nvGrpSpPr>
          <p:grpSpPr>
            <a:xfrm>
              <a:off x="8370521" y="2265176"/>
              <a:ext cx="881270" cy="1238863"/>
              <a:chOff x="8370521" y="2265176"/>
              <a:chExt cx="881270" cy="1238863"/>
            </a:xfrm>
          </p:grpSpPr>
          <p:grpSp>
            <p:nvGrpSpPr>
              <p:cNvPr id="19" name="Group 13">
                <a:extLst>
                  <a:ext uri="{FF2B5EF4-FFF2-40B4-BE49-F238E27FC236}">
                    <a16:creationId xmlns:a16="http://schemas.microsoft.com/office/drawing/2014/main" id="{88D399DC-9EA3-3216-2B0A-D3EC21057709}"/>
                  </a:ext>
                </a:extLst>
              </p:cNvPr>
              <p:cNvGrpSpPr/>
              <p:nvPr/>
            </p:nvGrpSpPr>
            <p:grpSpPr>
              <a:xfrm>
                <a:off x="8370521" y="2265176"/>
                <a:ext cx="881270" cy="1238863"/>
                <a:chOff x="7986208" y="3789176"/>
                <a:chExt cx="881270" cy="1238863"/>
              </a:xfrm>
            </p:grpSpPr>
            <p:sp>
              <p:nvSpPr>
                <p:cNvPr id="21" name="Oval 15">
                  <a:extLst>
                    <a:ext uri="{FF2B5EF4-FFF2-40B4-BE49-F238E27FC236}">
                      <a16:creationId xmlns:a16="http://schemas.microsoft.com/office/drawing/2014/main" id="{43AF14C2-36DC-1132-152B-18B6AE1B1BF3}"/>
                    </a:ext>
                  </a:extLst>
                </p:cNvPr>
                <p:cNvSpPr/>
                <p:nvPr/>
              </p:nvSpPr>
              <p:spPr>
                <a:xfrm>
                  <a:off x="7986208" y="3789176"/>
                  <a:ext cx="881270" cy="8820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Up Arrow 16">
                  <a:extLst>
                    <a:ext uri="{FF2B5EF4-FFF2-40B4-BE49-F238E27FC236}">
                      <a16:creationId xmlns:a16="http://schemas.microsoft.com/office/drawing/2014/main" id="{28F3C278-858B-047C-5E29-45251413AD93}"/>
                    </a:ext>
                  </a:extLst>
                </p:cNvPr>
                <p:cNvSpPr/>
                <p:nvPr/>
              </p:nvSpPr>
              <p:spPr>
                <a:xfrm rot="10800000">
                  <a:off x="8239662" y="4230176"/>
                  <a:ext cx="374374" cy="797863"/>
                </a:xfrm>
                <a:prstGeom prst="upArrow">
                  <a:avLst/>
                </a:prstGeom>
                <a:gradFill>
                  <a:gsLst>
                    <a:gs pos="0">
                      <a:schemeClr val="accent5">
                        <a:alpha val="73000"/>
                      </a:schemeClr>
                    </a:gs>
                    <a:gs pos="100000">
                      <a:schemeClr val="accent5">
                        <a:lumMod val="20000"/>
                        <a:lumOff val="80000"/>
                      </a:schemeClr>
                    </a:gs>
                    <a:gs pos="96000">
                      <a:schemeClr val="accent5">
                        <a:lumMod val="20000"/>
                        <a:lumOff val="80000"/>
                      </a:schemeClr>
                    </a:gs>
                    <a:gs pos="96000">
                      <a:schemeClr val="accent5">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20" name="TextBox 14">
                <a:extLst>
                  <a:ext uri="{FF2B5EF4-FFF2-40B4-BE49-F238E27FC236}">
                    <a16:creationId xmlns:a16="http://schemas.microsoft.com/office/drawing/2014/main" id="{3AE77FC8-26A2-022E-78AD-51BF3EACB13E}"/>
                  </a:ext>
                </a:extLst>
              </p:cNvPr>
              <p:cNvSpPr txBox="1"/>
              <p:nvPr/>
            </p:nvSpPr>
            <p:spPr>
              <a:xfrm>
                <a:off x="8648939" y="2331788"/>
                <a:ext cx="314510" cy="307777"/>
              </a:xfrm>
              <a:prstGeom prst="rect">
                <a:avLst/>
              </a:prstGeom>
              <a:noFill/>
            </p:spPr>
            <p:txBody>
              <a:bodyPr wrap="none" rtlCol="0">
                <a:spAutoFit/>
              </a:bodyPr>
              <a:lstStyle/>
              <a:p>
                <a:r>
                  <a:rPr lang="nb-NO" sz="1400" b="1">
                    <a:solidFill>
                      <a:schemeClr val="accent3">
                        <a:lumMod val="40000"/>
                        <a:lumOff val="60000"/>
                      </a:schemeClr>
                    </a:solidFill>
                  </a:rPr>
                  <a:t>B</a:t>
                </a:r>
              </a:p>
            </p:txBody>
          </p:sp>
        </p:grpSp>
        <p:sp>
          <p:nvSpPr>
            <p:cNvPr id="17" name="TextBox 11">
              <a:extLst>
                <a:ext uri="{FF2B5EF4-FFF2-40B4-BE49-F238E27FC236}">
                  <a16:creationId xmlns:a16="http://schemas.microsoft.com/office/drawing/2014/main" id="{1E4F9CB2-4144-2615-5085-55D7E80AFB60}"/>
                </a:ext>
              </a:extLst>
            </p:cNvPr>
            <p:cNvSpPr txBox="1"/>
            <p:nvPr/>
          </p:nvSpPr>
          <p:spPr>
            <a:xfrm>
              <a:off x="6035936" y="1965094"/>
              <a:ext cx="280846" cy="300082"/>
            </a:xfrm>
            <a:prstGeom prst="rect">
              <a:avLst/>
            </a:prstGeom>
            <a:noFill/>
            <a:ln>
              <a:solidFill>
                <a:schemeClr val="accent4"/>
              </a:solidFill>
            </a:ln>
          </p:spPr>
          <p:txBody>
            <a:bodyPr wrap="none" rtlCol="0">
              <a:spAutoFit/>
            </a:bodyPr>
            <a:lstStyle/>
            <a:p>
              <a:r>
                <a:rPr lang="nb-NO"/>
                <a:t>1</a:t>
              </a:r>
            </a:p>
          </p:txBody>
        </p:sp>
        <p:sp>
          <p:nvSpPr>
            <p:cNvPr id="18" name="TextBox 12">
              <a:extLst>
                <a:ext uri="{FF2B5EF4-FFF2-40B4-BE49-F238E27FC236}">
                  <a16:creationId xmlns:a16="http://schemas.microsoft.com/office/drawing/2014/main" id="{DF3D3BDA-09C6-CBF0-8EC7-18638FB4821A}"/>
                </a:ext>
              </a:extLst>
            </p:cNvPr>
            <p:cNvSpPr txBox="1"/>
            <p:nvPr/>
          </p:nvSpPr>
          <p:spPr>
            <a:xfrm>
              <a:off x="9052058" y="3175566"/>
              <a:ext cx="280846" cy="300082"/>
            </a:xfrm>
            <a:prstGeom prst="rect">
              <a:avLst/>
            </a:prstGeom>
            <a:noFill/>
            <a:ln>
              <a:solidFill>
                <a:schemeClr val="accent4"/>
              </a:solidFill>
            </a:ln>
          </p:spPr>
          <p:txBody>
            <a:bodyPr wrap="none" rtlCol="0">
              <a:spAutoFit/>
            </a:bodyPr>
            <a:lstStyle/>
            <a:p>
              <a:r>
                <a:rPr lang="nb-NO"/>
                <a:t>0</a:t>
              </a:r>
            </a:p>
          </p:txBody>
        </p:sp>
      </p:grpSp>
      <p:sp>
        <p:nvSpPr>
          <p:cNvPr id="29" name="Trapezoid 21">
            <a:extLst>
              <a:ext uri="{FF2B5EF4-FFF2-40B4-BE49-F238E27FC236}">
                <a16:creationId xmlns:a16="http://schemas.microsoft.com/office/drawing/2014/main" id="{F22ED6E2-73DB-D993-5C93-65A9B7F2DA7D}"/>
              </a:ext>
            </a:extLst>
          </p:cNvPr>
          <p:cNvSpPr/>
          <p:nvPr/>
        </p:nvSpPr>
        <p:spPr>
          <a:xfrm rot="5400000">
            <a:off x="8556698" y="4981796"/>
            <a:ext cx="665018" cy="1087170"/>
          </a:xfrm>
          <a:prstGeom prst="trapezoid">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1" name="Trapezoid 22">
            <a:extLst>
              <a:ext uri="{FF2B5EF4-FFF2-40B4-BE49-F238E27FC236}">
                <a16:creationId xmlns:a16="http://schemas.microsoft.com/office/drawing/2014/main" id="{1C9B3D6D-8AC0-EA7E-D487-D316F6EAD6AA}"/>
              </a:ext>
            </a:extLst>
          </p:cNvPr>
          <p:cNvSpPr/>
          <p:nvPr/>
        </p:nvSpPr>
        <p:spPr>
          <a:xfrm rot="16200000">
            <a:off x="9632023" y="4977318"/>
            <a:ext cx="665018" cy="1087170"/>
          </a:xfrm>
          <a:prstGeom prst="trapezoid">
            <a:avLst/>
          </a:prstGeom>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17053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29"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E6EBCA1-658B-7554-7B9B-7482568D010B}"/>
              </a:ext>
            </a:extLst>
          </p:cNvPr>
          <p:cNvSpPr>
            <a:spLocks noGrp="1"/>
          </p:cNvSpPr>
          <p:nvPr>
            <p:ph type="ftr" sz="quarter" idx="34"/>
          </p:nvPr>
        </p:nvSpPr>
        <p:spPr/>
        <p:txBody>
          <a:bodyPr/>
          <a:lstStyle/>
          <a:p>
            <a:r>
              <a:rPr lang="en-GB"/>
              <a:t>m.e.bathen@fys.uio.no</a:t>
            </a:r>
          </a:p>
        </p:txBody>
      </p:sp>
      <p:sp>
        <p:nvSpPr>
          <p:cNvPr id="3" name="Title 2">
            <a:extLst>
              <a:ext uri="{FF2B5EF4-FFF2-40B4-BE49-F238E27FC236}">
                <a16:creationId xmlns:a16="http://schemas.microsoft.com/office/drawing/2014/main" id="{D89B0012-D7B3-B9A1-D4E8-AABE687FD451}"/>
              </a:ext>
            </a:extLst>
          </p:cNvPr>
          <p:cNvSpPr>
            <a:spLocks noGrp="1"/>
          </p:cNvSpPr>
          <p:nvPr>
            <p:ph type="title"/>
          </p:nvPr>
        </p:nvSpPr>
        <p:spPr/>
        <p:txBody>
          <a:bodyPr/>
          <a:lstStyle/>
          <a:p>
            <a:r>
              <a:rPr lang="nb-NO" err="1"/>
              <a:t>Satus</a:t>
            </a:r>
            <a:r>
              <a:rPr lang="nb-NO"/>
              <a:t> for </a:t>
            </a:r>
            <a:r>
              <a:rPr lang="nb-NO" err="1"/>
              <a:t>quantum</a:t>
            </a:r>
            <a:r>
              <a:rPr lang="nb-NO"/>
              <a:t> </a:t>
            </a:r>
            <a:r>
              <a:rPr lang="nb-NO" err="1"/>
              <a:t>compu</a:t>
            </a:r>
            <a:r>
              <a:rPr lang="de-CH" err="1"/>
              <a:t>ting</a:t>
            </a:r>
            <a:endParaRPr lang="de-CH" err="1">
              <a:cs typeface="Arial"/>
            </a:endParaRPr>
          </a:p>
        </p:txBody>
      </p:sp>
      <p:sp>
        <p:nvSpPr>
          <p:cNvPr id="13" name="Subtitle 12">
            <a:extLst>
              <a:ext uri="{FF2B5EF4-FFF2-40B4-BE49-F238E27FC236}">
                <a16:creationId xmlns:a16="http://schemas.microsoft.com/office/drawing/2014/main" id="{ACB30CFB-FBB8-DA37-F54A-86FA634F4EC3}"/>
              </a:ext>
            </a:extLst>
          </p:cNvPr>
          <p:cNvSpPr>
            <a:spLocks noGrp="1"/>
          </p:cNvSpPr>
          <p:nvPr>
            <p:ph type="subTitle" idx="13"/>
          </p:nvPr>
        </p:nvSpPr>
        <p:spPr/>
        <p:txBody>
          <a:bodyPr/>
          <a:lstStyle/>
          <a:p>
            <a:r>
              <a:rPr lang="nb-NO" b="1"/>
              <a:t>Where are we now? </a:t>
            </a:r>
            <a:endParaRPr lang="de-CH" b="1"/>
          </a:p>
        </p:txBody>
      </p:sp>
      <p:sp>
        <p:nvSpPr>
          <p:cNvPr id="15" name="Content Placeholder 14">
            <a:extLst>
              <a:ext uri="{FF2B5EF4-FFF2-40B4-BE49-F238E27FC236}">
                <a16:creationId xmlns:a16="http://schemas.microsoft.com/office/drawing/2014/main" id="{6141260E-DCC4-65E4-7F94-EEA82E61DF19}"/>
              </a:ext>
            </a:extLst>
          </p:cNvPr>
          <p:cNvSpPr>
            <a:spLocks noGrp="1"/>
          </p:cNvSpPr>
          <p:nvPr>
            <p:ph sz="quarter" idx="36"/>
          </p:nvPr>
        </p:nvSpPr>
        <p:spPr>
          <a:xfrm>
            <a:off x="309915" y="1727421"/>
            <a:ext cx="7544607" cy="4341207"/>
          </a:xfrm>
        </p:spPr>
        <p:txBody>
          <a:bodyPr vert="horz" lIns="0" tIns="0" rIns="0" bIns="0" rtlCol="0" anchor="t">
            <a:noAutofit/>
          </a:bodyPr>
          <a:lstStyle/>
          <a:p>
            <a:pPr marL="287655" indent="-287655">
              <a:buFont typeface="Arial" panose="020B0604020202020204" pitchFamily="34" charset="0"/>
              <a:buChar char="•"/>
            </a:pPr>
            <a:r>
              <a:rPr lang="de-CH" sz="2000" err="1">
                <a:solidFill>
                  <a:srgbClr val="202122"/>
                </a:solidFill>
                <a:latin typeface="Arial" panose="020B0604020202020204" pitchFamily="34" charset="0"/>
              </a:rPr>
              <a:t>N</a:t>
            </a:r>
            <a:r>
              <a:rPr lang="de-CH" sz="2000" i="0" err="1">
                <a:solidFill>
                  <a:srgbClr val="202122"/>
                </a:solidFill>
                <a:effectLst/>
                <a:latin typeface="Arial" panose="020B0604020202020204" pitchFamily="34" charset="0"/>
              </a:rPr>
              <a:t>oisy</a:t>
            </a:r>
            <a:r>
              <a:rPr lang="de-CH" sz="2000" i="0">
                <a:solidFill>
                  <a:srgbClr val="202122"/>
                </a:solidFill>
                <a:effectLst/>
                <a:latin typeface="Arial" panose="020B0604020202020204" pitchFamily="34" charset="0"/>
              </a:rPr>
              <a:t> intermediate-</a:t>
            </a:r>
            <a:r>
              <a:rPr lang="de-CH" sz="2000" i="0" err="1">
                <a:solidFill>
                  <a:srgbClr val="202122"/>
                </a:solidFill>
                <a:effectLst/>
                <a:latin typeface="Arial" panose="020B0604020202020204" pitchFamily="34" charset="0"/>
              </a:rPr>
              <a:t>scale</a:t>
            </a:r>
            <a:r>
              <a:rPr lang="de-CH" sz="2000" i="0">
                <a:solidFill>
                  <a:srgbClr val="202122"/>
                </a:solidFill>
                <a:effectLst/>
                <a:latin typeface="Arial" panose="020B0604020202020204" pitchFamily="34" charset="0"/>
              </a:rPr>
              <a:t> </a:t>
            </a:r>
            <a:r>
              <a:rPr lang="de-CH" sz="2000" i="0" err="1">
                <a:solidFill>
                  <a:srgbClr val="202122"/>
                </a:solidFill>
                <a:effectLst/>
                <a:latin typeface="Arial" panose="020B0604020202020204" pitchFamily="34" charset="0"/>
              </a:rPr>
              <a:t>quantum</a:t>
            </a:r>
            <a:r>
              <a:rPr lang="de-CH" sz="2000" i="0">
                <a:solidFill>
                  <a:srgbClr val="202122"/>
                </a:solidFill>
                <a:effectLst/>
                <a:latin typeface="Arial" panose="020B0604020202020204" pitchFamily="34" charset="0"/>
              </a:rPr>
              <a:t> (NISQ)</a:t>
            </a:r>
            <a:endParaRPr lang="en-US"/>
          </a:p>
          <a:p>
            <a:pPr marL="287655" indent="-287655">
              <a:buFont typeface="Arial" panose="020B0604020202020204" pitchFamily="34" charset="0"/>
              <a:buChar char="•"/>
            </a:pPr>
            <a:r>
              <a:rPr lang="de-CH" sz="2000" err="1">
                <a:solidFill>
                  <a:srgbClr val="202122"/>
                </a:solidFill>
                <a:latin typeface="Arial" panose="020B0604020202020204" pitchFamily="34" charset="0"/>
              </a:rPr>
              <a:t>Superconducting</a:t>
            </a:r>
            <a:r>
              <a:rPr lang="de-CH" sz="2000">
                <a:solidFill>
                  <a:srgbClr val="202122"/>
                </a:solidFill>
                <a:latin typeface="Arial" panose="020B0604020202020204" pitchFamily="34" charset="0"/>
              </a:rPr>
              <a:t> </a:t>
            </a:r>
            <a:r>
              <a:rPr lang="de-CH" sz="2000" err="1">
                <a:solidFill>
                  <a:srgbClr val="202122"/>
                </a:solidFill>
                <a:latin typeface="Arial" panose="020B0604020202020204" pitchFamily="34" charset="0"/>
              </a:rPr>
              <a:t>qubits</a:t>
            </a:r>
            <a:r>
              <a:rPr lang="de-CH" sz="2000">
                <a:solidFill>
                  <a:srgbClr val="202122"/>
                </a:solidFill>
                <a:latin typeface="Arial" panose="020B0604020202020204" pitchFamily="34" charset="0"/>
              </a:rPr>
              <a:t> </a:t>
            </a:r>
            <a:endParaRPr lang="de-CH" sz="2000">
              <a:solidFill>
                <a:srgbClr val="202122"/>
              </a:solidFill>
              <a:latin typeface="Arial" panose="020B0604020202020204" pitchFamily="34" charset="0"/>
              <a:cs typeface="Arial" panose="020B0604020202020204" pitchFamily="34" charset="0"/>
            </a:endParaRPr>
          </a:p>
          <a:p>
            <a:pPr marL="287655" indent="-287655">
              <a:buFont typeface="Arial" panose="020B0604020202020204" pitchFamily="34" charset="0"/>
              <a:buChar char="•"/>
            </a:pPr>
            <a:r>
              <a:rPr lang="de-CH" sz="2000" i="0">
                <a:solidFill>
                  <a:srgbClr val="202122"/>
                </a:solidFill>
                <a:effectLst/>
                <a:latin typeface="Arial"/>
                <a:cs typeface="Arial"/>
              </a:rPr>
              <a:t>Quantum </a:t>
            </a:r>
            <a:r>
              <a:rPr lang="de-CH" sz="2000" i="0" err="1">
                <a:solidFill>
                  <a:srgbClr val="202122"/>
                </a:solidFill>
                <a:effectLst/>
                <a:latin typeface="Arial"/>
                <a:cs typeface="Arial"/>
              </a:rPr>
              <a:t>ad</a:t>
            </a:r>
            <a:r>
              <a:rPr lang="de-CH" sz="2000" err="1">
                <a:solidFill>
                  <a:srgbClr val="202122"/>
                </a:solidFill>
                <a:latin typeface="Arial"/>
                <a:cs typeface="Arial"/>
              </a:rPr>
              <a:t>vantage</a:t>
            </a:r>
            <a:r>
              <a:rPr lang="de-CH" sz="2000">
                <a:solidFill>
                  <a:srgbClr val="202122"/>
                </a:solidFill>
                <a:latin typeface="Arial"/>
                <a:cs typeface="Arial"/>
              </a:rPr>
              <a:t> </a:t>
            </a:r>
            <a:r>
              <a:rPr lang="de-CH" sz="2000" err="1">
                <a:solidFill>
                  <a:srgbClr val="202122"/>
                </a:solidFill>
                <a:latin typeface="Arial"/>
                <a:cs typeface="Arial"/>
              </a:rPr>
              <a:t>is</a:t>
            </a:r>
            <a:r>
              <a:rPr lang="de-CH" sz="2000">
                <a:solidFill>
                  <a:srgbClr val="202122"/>
                </a:solidFill>
                <a:latin typeface="Arial"/>
                <a:cs typeface="Arial"/>
              </a:rPr>
              <a:t> </a:t>
            </a:r>
            <a:r>
              <a:rPr lang="de-CH" sz="2000" err="1">
                <a:solidFill>
                  <a:srgbClr val="202122"/>
                </a:solidFill>
                <a:latin typeface="Arial"/>
                <a:cs typeface="Arial"/>
              </a:rPr>
              <a:t>debatable</a:t>
            </a:r>
            <a:r>
              <a:rPr lang="de-CH" sz="2000">
                <a:solidFill>
                  <a:srgbClr val="202122"/>
                </a:solidFill>
                <a:latin typeface="Arial"/>
                <a:cs typeface="Arial"/>
              </a:rPr>
              <a:t> </a:t>
            </a:r>
            <a:endParaRPr lang="de-CH" sz="2000">
              <a:solidFill>
                <a:srgbClr val="202122"/>
              </a:solidFill>
              <a:latin typeface="Arial" panose="020B0604020202020204" pitchFamily="34" charset="0"/>
              <a:cs typeface="Arial"/>
            </a:endParaRPr>
          </a:p>
          <a:p>
            <a:pPr marL="287655" indent="-287655">
              <a:buFont typeface="Arial" panose="020B0604020202020204" pitchFamily="34" charset="0"/>
              <a:buChar char="•"/>
            </a:pPr>
            <a:endParaRPr lang="de-CH" sz="2000" i="0">
              <a:solidFill>
                <a:srgbClr val="202122"/>
              </a:solidFill>
              <a:effectLst/>
              <a:latin typeface="Arial" panose="020B0604020202020204" pitchFamily="34" charset="0"/>
              <a:cs typeface="Arial" panose="020B0604020202020204" pitchFamily="34" charset="0"/>
            </a:endParaRPr>
          </a:p>
          <a:p>
            <a:pPr marL="287655" indent="-287655">
              <a:buFont typeface="Arial" panose="020B0604020202020204" pitchFamily="34" charset="0"/>
              <a:buChar char="•"/>
            </a:pPr>
            <a:r>
              <a:rPr lang="de-CH" sz="2000">
                <a:solidFill>
                  <a:srgbClr val="202122"/>
                </a:solidFill>
                <a:latin typeface="Arial" panose="020B0604020202020204" pitchFamily="34" charset="0"/>
              </a:rPr>
              <a:t>Ideal time </a:t>
            </a:r>
            <a:r>
              <a:rPr lang="de-CH" sz="2000" err="1">
                <a:solidFill>
                  <a:srgbClr val="202122"/>
                </a:solidFill>
                <a:latin typeface="Arial" panose="020B0604020202020204" pitchFamily="34" charset="0"/>
              </a:rPr>
              <a:t>to</a:t>
            </a:r>
            <a:r>
              <a:rPr lang="de-CH" sz="2000">
                <a:solidFill>
                  <a:srgbClr val="202122"/>
                </a:solidFill>
                <a:latin typeface="Arial" panose="020B0604020202020204" pitchFamily="34" charset="0"/>
              </a:rPr>
              <a:t> </a:t>
            </a:r>
            <a:r>
              <a:rPr lang="de-CH" sz="2000" err="1">
                <a:solidFill>
                  <a:srgbClr val="202122"/>
                </a:solidFill>
                <a:latin typeface="Arial" panose="020B0604020202020204" pitchFamily="34" charset="0"/>
              </a:rPr>
              <a:t>learn</a:t>
            </a:r>
            <a:r>
              <a:rPr lang="de-CH" sz="2000">
                <a:solidFill>
                  <a:srgbClr val="202122"/>
                </a:solidFill>
                <a:latin typeface="Arial" panose="020B0604020202020204" pitchFamily="34" charset="0"/>
              </a:rPr>
              <a:t>! </a:t>
            </a:r>
            <a:endParaRPr lang="de-CH" sz="2000" i="0">
              <a:solidFill>
                <a:srgbClr val="202122"/>
              </a:solidFill>
              <a:effectLst/>
              <a:latin typeface="Arial" panose="020B0604020202020204" pitchFamily="34" charset="0"/>
              <a:cs typeface="Arial" panose="020B0604020202020204" pitchFamily="34" charset="0"/>
            </a:endParaRPr>
          </a:p>
          <a:p>
            <a:pPr marL="287655" indent="-287655"/>
            <a:endParaRPr lang="de-CH" sz="2000">
              <a:cs typeface="Arial"/>
            </a:endParaRPr>
          </a:p>
        </p:txBody>
      </p:sp>
      <p:pic>
        <p:nvPicPr>
          <p:cNvPr id="10" name="Picture 9">
            <a:extLst>
              <a:ext uri="{FF2B5EF4-FFF2-40B4-BE49-F238E27FC236}">
                <a16:creationId xmlns:a16="http://schemas.microsoft.com/office/drawing/2014/main" id="{9C289F3C-C88E-2DDE-C806-E8766065E93C}"/>
              </a:ext>
            </a:extLst>
          </p:cNvPr>
          <p:cNvPicPr>
            <a:picLocks noChangeAspect="1"/>
          </p:cNvPicPr>
          <p:nvPr/>
        </p:nvPicPr>
        <p:blipFill>
          <a:blip r:embed="rId2"/>
          <a:stretch>
            <a:fillRect/>
          </a:stretch>
        </p:blipFill>
        <p:spPr>
          <a:xfrm>
            <a:off x="360044" y="4427397"/>
            <a:ext cx="9136882" cy="1472641"/>
          </a:xfrm>
          <a:prstGeom prst="rect">
            <a:avLst/>
          </a:prstGeom>
        </p:spPr>
      </p:pic>
      <p:sp>
        <p:nvSpPr>
          <p:cNvPr id="12" name="TextBox 11">
            <a:extLst>
              <a:ext uri="{FF2B5EF4-FFF2-40B4-BE49-F238E27FC236}">
                <a16:creationId xmlns:a16="http://schemas.microsoft.com/office/drawing/2014/main" id="{147E90FD-3247-954A-8B4F-978F52102A98}"/>
              </a:ext>
            </a:extLst>
          </p:cNvPr>
          <p:cNvSpPr txBox="1"/>
          <p:nvPr/>
        </p:nvSpPr>
        <p:spPr>
          <a:xfrm>
            <a:off x="280737" y="5964645"/>
            <a:ext cx="2550695" cy="230832"/>
          </a:xfrm>
          <a:prstGeom prst="rect">
            <a:avLst/>
          </a:prstGeom>
          <a:noFill/>
        </p:spPr>
        <p:txBody>
          <a:bodyPr wrap="square">
            <a:spAutoFit/>
          </a:bodyPr>
          <a:lstStyle/>
          <a:p>
            <a:r>
              <a:rPr lang="de-CH"/>
              <a:t>https://www.ibm.com/quantum/roadmap</a:t>
            </a:r>
          </a:p>
        </p:txBody>
      </p:sp>
      <p:pic>
        <p:nvPicPr>
          <p:cNvPr id="17" name="Content Placeholder 20">
            <a:extLst>
              <a:ext uri="{FF2B5EF4-FFF2-40B4-BE49-F238E27FC236}">
                <a16:creationId xmlns:a16="http://schemas.microsoft.com/office/drawing/2014/main" id="{7A7F0383-6DEF-F271-1941-5B1F336F1050}"/>
              </a:ext>
            </a:extLst>
          </p:cNvPr>
          <p:cNvPicPr>
            <a:picLocks noChangeAspect="1"/>
          </p:cNvPicPr>
          <p:nvPr/>
        </p:nvPicPr>
        <p:blipFill>
          <a:blip r:embed="rId3"/>
          <a:srcRect l="21839" r="21839"/>
          <a:stretch>
            <a:fillRect/>
          </a:stretch>
        </p:blipFill>
        <p:spPr>
          <a:xfrm>
            <a:off x="8129337" y="784698"/>
            <a:ext cx="2737094" cy="2757147"/>
          </a:xfrm>
          <a:prstGeom prst="rect">
            <a:avLst/>
          </a:prstGeom>
        </p:spPr>
      </p:pic>
      <p:sp>
        <p:nvSpPr>
          <p:cNvPr id="18" name="TextBox 17">
            <a:extLst>
              <a:ext uri="{FF2B5EF4-FFF2-40B4-BE49-F238E27FC236}">
                <a16:creationId xmlns:a16="http://schemas.microsoft.com/office/drawing/2014/main" id="{071BC876-F321-0CE8-2559-FB6B3DF6DCB5}"/>
              </a:ext>
            </a:extLst>
          </p:cNvPr>
          <p:cNvSpPr txBox="1"/>
          <p:nvPr/>
        </p:nvSpPr>
        <p:spPr>
          <a:xfrm>
            <a:off x="4414951" y="3879852"/>
            <a:ext cx="849913" cy="215444"/>
          </a:xfrm>
          <a:prstGeom prst="rect">
            <a:avLst/>
          </a:prstGeom>
          <a:noFill/>
        </p:spPr>
        <p:txBody>
          <a:bodyPr wrap="none" rtlCol="0">
            <a:spAutoFit/>
          </a:bodyPr>
          <a:lstStyle/>
          <a:p>
            <a:r>
              <a:rPr lang="nb-NO" sz="800">
                <a:solidFill>
                  <a:schemeClr val="bg1"/>
                </a:solidFill>
              </a:rPr>
              <a:t>Credit: Google</a:t>
            </a:r>
          </a:p>
        </p:txBody>
      </p:sp>
      <p:sp>
        <p:nvSpPr>
          <p:cNvPr id="20" name="TextBox 19">
            <a:extLst>
              <a:ext uri="{FF2B5EF4-FFF2-40B4-BE49-F238E27FC236}">
                <a16:creationId xmlns:a16="http://schemas.microsoft.com/office/drawing/2014/main" id="{FF4BD5A5-CDC5-5D38-F0A9-1EA5413DAC00}"/>
              </a:ext>
            </a:extLst>
          </p:cNvPr>
          <p:cNvSpPr txBox="1"/>
          <p:nvPr/>
        </p:nvSpPr>
        <p:spPr>
          <a:xfrm>
            <a:off x="7850884" y="3882740"/>
            <a:ext cx="3677284" cy="246221"/>
          </a:xfrm>
          <a:prstGeom prst="rect">
            <a:avLst/>
          </a:prstGeom>
          <a:noFill/>
        </p:spPr>
        <p:txBody>
          <a:bodyPr wrap="square">
            <a:spAutoFit/>
          </a:bodyPr>
          <a:lstStyle/>
          <a:p>
            <a:r>
              <a:rPr lang="de-CH" sz="1000"/>
              <a:t>https://www.nature.com/articles/s41586-019-1666-5</a:t>
            </a:r>
          </a:p>
        </p:txBody>
      </p:sp>
    </p:spTree>
    <p:extLst>
      <p:ext uri="{BB962C8B-B14F-4D97-AF65-F5344CB8AC3E}">
        <p14:creationId xmlns:p14="http://schemas.microsoft.com/office/powerpoint/2010/main" val="996154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0C7EAE-C792-C19D-0D19-8E3511B15D11}"/>
              </a:ext>
            </a:extLst>
          </p:cNvPr>
          <p:cNvSpPr>
            <a:spLocks noGrp="1"/>
          </p:cNvSpPr>
          <p:nvPr>
            <p:ph type="title"/>
          </p:nvPr>
        </p:nvSpPr>
        <p:spPr/>
        <p:txBody>
          <a:bodyPr/>
          <a:lstStyle/>
          <a:p>
            <a:r>
              <a:rPr lang="nb-NO" sz="2800"/>
              <a:t>2. Sensors </a:t>
            </a:r>
            <a:r>
              <a:rPr lang="nb-NO" sz="2800" err="1"/>
              <a:t>are</a:t>
            </a:r>
            <a:r>
              <a:rPr lang="nb-NO" sz="2800"/>
              <a:t> </a:t>
            </a:r>
            <a:r>
              <a:rPr lang="nb-NO" sz="2800" err="1"/>
              <a:t>the</a:t>
            </a:r>
            <a:r>
              <a:rPr lang="nb-NO" sz="2800"/>
              <a:t> </a:t>
            </a:r>
            <a:r>
              <a:rPr lang="nb-NO" sz="2800" err="1"/>
              <a:t>foundation</a:t>
            </a:r>
            <a:r>
              <a:rPr lang="nb-NO" sz="2800"/>
              <a:t> </a:t>
            </a:r>
            <a:r>
              <a:rPr lang="nb-NO" sz="2800" err="1"/>
              <a:t>of</a:t>
            </a:r>
            <a:r>
              <a:rPr lang="nb-NO" sz="2800"/>
              <a:t> </a:t>
            </a:r>
            <a:r>
              <a:rPr lang="nb-NO" sz="2800" err="1"/>
              <a:t>the</a:t>
            </a:r>
            <a:r>
              <a:rPr lang="nb-NO" sz="2800"/>
              <a:t> digital and green shifts</a:t>
            </a:r>
            <a:endParaRPr lang="en-US" sz="2800">
              <a:cs typeface="Arial"/>
            </a:endParaRPr>
          </a:p>
        </p:txBody>
      </p:sp>
      <p:pic>
        <p:nvPicPr>
          <p:cNvPr id="1026" name="Picture 2" descr="undefined">
            <a:extLst>
              <a:ext uri="{FF2B5EF4-FFF2-40B4-BE49-F238E27FC236}">
                <a16:creationId xmlns:a16="http://schemas.microsoft.com/office/drawing/2014/main" id="{7ABE7A82-E368-B41D-E3FC-064203BBC0C7}"/>
              </a:ext>
            </a:extLst>
          </p:cNvPr>
          <p:cNvPicPr>
            <a:picLocks noGrp="1" noChangeAspect="1" noChangeArrowheads="1"/>
          </p:cNvPicPr>
          <p:nvPr>
            <p:ph sz="quarter" idx="28"/>
          </p:nvPr>
        </p:nvPicPr>
        <p:blipFill>
          <a:blip r:embed="rId3">
            <a:extLst>
              <a:ext uri="{28A0092B-C50C-407E-A947-70E740481C1C}">
                <a14:useLocalDpi xmlns:a14="http://schemas.microsoft.com/office/drawing/2010/main" val="0"/>
              </a:ext>
            </a:extLst>
          </a:blip>
          <a:srcRect/>
          <a:stretch>
            <a:fillRect/>
          </a:stretch>
        </p:blipFill>
        <p:spPr bwMode="auto">
          <a:xfrm>
            <a:off x="521196" y="1123016"/>
            <a:ext cx="2818300" cy="23760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32B0C5-CE4A-DD4C-35BD-2B976E493E9D}"/>
              </a:ext>
            </a:extLst>
          </p:cNvPr>
          <p:cNvSpPr txBox="1"/>
          <p:nvPr/>
        </p:nvSpPr>
        <p:spPr>
          <a:xfrm>
            <a:off x="8371025" y="1896496"/>
            <a:ext cx="2032953" cy="1077218"/>
          </a:xfrm>
          <a:prstGeom prst="rect">
            <a:avLst/>
          </a:prstGeom>
          <a:solidFill>
            <a:schemeClr val="bg1"/>
          </a:solidFill>
        </p:spPr>
        <p:txBody>
          <a:bodyPr wrap="square" lIns="91440" tIns="45720" rIns="91440" bIns="45720" rtlCol="0" anchor="t">
            <a:spAutoFit/>
          </a:bodyPr>
          <a:lstStyle/>
          <a:p>
            <a:r>
              <a:rPr lang="nb-NO" sz="1600"/>
              <a:t>Better </a:t>
            </a:r>
            <a:r>
              <a:rPr lang="nb-NO" sz="1600" err="1"/>
              <a:t>control</a:t>
            </a:r>
            <a:r>
              <a:rPr lang="nb-NO" sz="1600"/>
              <a:t> systems</a:t>
            </a:r>
            <a:endParaRPr lang="en-US"/>
          </a:p>
          <a:p>
            <a:endParaRPr lang="nb-NO" sz="1600">
              <a:cs typeface="Arial"/>
            </a:endParaRPr>
          </a:p>
          <a:p>
            <a:r>
              <a:rPr lang="nb-NO" sz="1600" err="1">
                <a:cs typeface="Arial"/>
              </a:rPr>
              <a:t>Improved</a:t>
            </a:r>
            <a:r>
              <a:rPr lang="nb-NO" sz="1600">
                <a:cs typeface="Arial"/>
              </a:rPr>
              <a:t> </a:t>
            </a:r>
            <a:r>
              <a:rPr lang="nb-NO" sz="1600" err="1">
                <a:cs typeface="Arial"/>
              </a:rPr>
              <a:t>safety</a:t>
            </a:r>
          </a:p>
        </p:txBody>
      </p:sp>
      <p:pic>
        <p:nvPicPr>
          <p:cNvPr id="6" name="Picture 2" descr="Grid Optimization Solution Market">
            <a:extLst>
              <a:ext uri="{FF2B5EF4-FFF2-40B4-BE49-F238E27FC236}">
                <a16:creationId xmlns:a16="http://schemas.microsoft.com/office/drawing/2014/main" id="{F0B50F5E-F79C-57C2-E434-3526D3D57A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592" y="3811087"/>
            <a:ext cx="3461486" cy="19722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7635C70-5E46-F094-BD1E-A52DDB06B53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558872" y="136547"/>
            <a:ext cx="1273082" cy="6474071"/>
          </a:xfrm>
          <a:prstGeom prst="rect">
            <a:avLst/>
          </a:prstGeom>
        </p:spPr>
      </p:pic>
      <p:pic>
        <p:nvPicPr>
          <p:cNvPr id="8" name="Picture 10" descr="Offshore Wind - Kongsberg Maritime">
            <a:extLst>
              <a:ext uri="{FF2B5EF4-FFF2-40B4-BE49-F238E27FC236}">
                <a16:creationId xmlns:a16="http://schemas.microsoft.com/office/drawing/2014/main" id="{8B8EFF27-984A-BD73-6D6D-C18E1FE231F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348612" y="1208296"/>
            <a:ext cx="2661684" cy="22073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B4B80FF-13BF-2478-2BF0-98D340E60733}"/>
              </a:ext>
            </a:extLst>
          </p:cNvPr>
          <p:cNvSpPr txBox="1"/>
          <p:nvPr/>
        </p:nvSpPr>
        <p:spPr>
          <a:xfrm>
            <a:off x="7653611" y="5784164"/>
            <a:ext cx="2303682" cy="584775"/>
          </a:xfrm>
          <a:prstGeom prst="rect">
            <a:avLst/>
          </a:prstGeom>
          <a:noFill/>
        </p:spPr>
        <p:txBody>
          <a:bodyPr wrap="square" lIns="91440" tIns="45720" rIns="91440" bIns="45720" rtlCol="0" anchor="t">
            <a:spAutoFit/>
          </a:bodyPr>
          <a:lstStyle/>
          <a:p>
            <a:pPr lvl="1"/>
            <a:r>
              <a:rPr lang="nb-NO" sz="1600" err="1"/>
              <a:t>Optimized</a:t>
            </a:r>
            <a:r>
              <a:rPr lang="nb-NO" sz="1600"/>
              <a:t> </a:t>
            </a:r>
            <a:r>
              <a:rPr lang="nb-NO" sz="1600" err="1"/>
              <a:t>energy</a:t>
            </a:r>
            <a:r>
              <a:rPr lang="nb-NO" sz="1600"/>
              <a:t> </a:t>
            </a:r>
            <a:r>
              <a:rPr lang="nb-NO" sz="1600" err="1"/>
              <a:t>consumption</a:t>
            </a:r>
            <a:endParaRPr lang="nb-NO" sz="1600">
              <a:cs typeface="Arial"/>
            </a:endParaRPr>
          </a:p>
        </p:txBody>
      </p:sp>
      <p:sp>
        <p:nvSpPr>
          <p:cNvPr id="10" name="TekstSylinder 10">
            <a:extLst>
              <a:ext uri="{FF2B5EF4-FFF2-40B4-BE49-F238E27FC236}">
                <a16:creationId xmlns:a16="http://schemas.microsoft.com/office/drawing/2014/main" id="{3A084FA2-A95A-CFAF-9A2E-A5D4EF3FE8C2}"/>
              </a:ext>
            </a:extLst>
          </p:cNvPr>
          <p:cNvSpPr txBox="1"/>
          <p:nvPr/>
        </p:nvSpPr>
        <p:spPr>
          <a:xfrm>
            <a:off x="1127315" y="3270679"/>
            <a:ext cx="1606062" cy="276999"/>
          </a:xfrm>
          <a:prstGeom prst="rect">
            <a:avLst/>
          </a:prstGeom>
          <a:noFill/>
        </p:spPr>
        <p:txBody>
          <a:bodyPr wrap="square" rtlCol="0">
            <a:spAutoFit/>
          </a:bodyPr>
          <a:lstStyle/>
          <a:p>
            <a:r>
              <a:rPr lang="nb-NO" sz="1200">
                <a:solidFill>
                  <a:schemeClr val="bg1">
                    <a:lumMod val="65000"/>
                  </a:schemeClr>
                </a:solidFill>
              </a:rPr>
              <a:t>Kilde: Wikipedia</a:t>
            </a:r>
          </a:p>
        </p:txBody>
      </p:sp>
      <p:pic>
        <p:nvPicPr>
          <p:cNvPr id="11" name="Picture 2">
            <a:extLst>
              <a:ext uri="{FF2B5EF4-FFF2-40B4-BE49-F238E27FC236}">
                <a16:creationId xmlns:a16="http://schemas.microsoft.com/office/drawing/2014/main" id="{1EEF0DD7-D8CF-E4E4-0F47-13CBBE9544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283" y="4078320"/>
            <a:ext cx="3457507" cy="199429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D21253D-69E5-1D43-9C2D-583306DD9A8E}"/>
              </a:ext>
            </a:extLst>
          </p:cNvPr>
          <p:cNvSpPr txBox="1"/>
          <p:nvPr/>
        </p:nvSpPr>
        <p:spPr>
          <a:xfrm>
            <a:off x="1425742" y="6108031"/>
            <a:ext cx="2743200"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de-CH" sz="1000">
                <a:solidFill>
                  <a:srgbClr val="A6A6A6"/>
                </a:solidFill>
              </a:rPr>
              <a:t>https://iot.eetimes.com/the-power-and-potential-of-applying-artificial-intelligence-to-sensor-generated-data/</a:t>
            </a:r>
            <a:r>
              <a:rPr lang="en-US" sz="1000"/>
              <a:t>​</a:t>
            </a:r>
          </a:p>
        </p:txBody>
      </p:sp>
      <p:sp>
        <p:nvSpPr>
          <p:cNvPr id="18" name="TextBox 17">
            <a:extLst>
              <a:ext uri="{FF2B5EF4-FFF2-40B4-BE49-F238E27FC236}">
                <a16:creationId xmlns:a16="http://schemas.microsoft.com/office/drawing/2014/main" id="{4DD01EDA-FA22-A555-8259-31CB4BF027CD}"/>
              </a:ext>
            </a:extLst>
          </p:cNvPr>
          <p:cNvSpPr txBox="1"/>
          <p:nvPr/>
        </p:nvSpPr>
        <p:spPr>
          <a:xfrm>
            <a:off x="4075697" y="4907881"/>
            <a:ext cx="201528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cs typeface="Arial"/>
              </a:rPr>
              <a:t>Input to AI</a:t>
            </a:r>
          </a:p>
        </p:txBody>
      </p:sp>
    </p:spTree>
    <p:extLst>
      <p:ext uri="{BB962C8B-B14F-4D97-AF65-F5344CB8AC3E}">
        <p14:creationId xmlns:p14="http://schemas.microsoft.com/office/powerpoint/2010/main" val="193969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209254C-4345-5BCF-F130-064B123B5046}"/>
              </a:ext>
            </a:extLst>
          </p:cNvPr>
          <p:cNvSpPr>
            <a:spLocks noGrp="1"/>
          </p:cNvSpPr>
          <p:nvPr>
            <p:ph type="ftr" sz="quarter" idx="34"/>
          </p:nvPr>
        </p:nvSpPr>
        <p:spPr/>
        <p:txBody>
          <a:bodyPr/>
          <a:lstStyle/>
          <a:p>
            <a:r>
              <a:rPr lang="en-GB"/>
              <a:t>m.e.bathen@fys.uio.no</a:t>
            </a:r>
          </a:p>
        </p:txBody>
      </p:sp>
      <p:sp>
        <p:nvSpPr>
          <p:cNvPr id="3" name="Title 2">
            <a:extLst>
              <a:ext uri="{FF2B5EF4-FFF2-40B4-BE49-F238E27FC236}">
                <a16:creationId xmlns:a16="http://schemas.microsoft.com/office/drawing/2014/main" id="{7E6246B6-458F-A070-02F0-3AF324D4BD69}"/>
              </a:ext>
            </a:extLst>
          </p:cNvPr>
          <p:cNvSpPr>
            <a:spLocks noGrp="1"/>
          </p:cNvSpPr>
          <p:nvPr>
            <p:ph type="title"/>
          </p:nvPr>
        </p:nvSpPr>
        <p:spPr/>
        <p:txBody>
          <a:bodyPr/>
          <a:lstStyle/>
          <a:p>
            <a:r>
              <a:rPr lang="nb-NO" err="1"/>
              <a:t>Need</a:t>
            </a:r>
            <a:r>
              <a:rPr lang="nb-NO"/>
              <a:t> for </a:t>
            </a:r>
            <a:r>
              <a:rPr lang="nb-NO" err="1"/>
              <a:t>quantum</a:t>
            </a:r>
            <a:r>
              <a:rPr lang="nb-NO"/>
              <a:t> sensors</a:t>
            </a:r>
            <a:endParaRPr lang="en-US"/>
          </a:p>
        </p:txBody>
      </p:sp>
      <p:sp>
        <p:nvSpPr>
          <p:cNvPr id="5" name="Subtitle 4">
            <a:extLst>
              <a:ext uri="{FF2B5EF4-FFF2-40B4-BE49-F238E27FC236}">
                <a16:creationId xmlns:a16="http://schemas.microsoft.com/office/drawing/2014/main" id="{B72EABA6-FE7C-0972-EE85-552CB77318E2}"/>
              </a:ext>
            </a:extLst>
          </p:cNvPr>
          <p:cNvSpPr>
            <a:spLocks noGrp="1"/>
          </p:cNvSpPr>
          <p:nvPr>
            <p:ph type="subTitle" idx="13"/>
          </p:nvPr>
        </p:nvSpPr>
        <p:spPr/>
        <p:txBody>
          <a:bodyPr/>
          <a:lstStyle/>
          <a:p>
            <a:r>
              <a:rPr lang="nb-NO" b="1" err="1"/>
              <a:t>Limitations</a:t>
            </a:r>
            <a:r>
              <a:rPr lang="nb-NO" b="1"/>
              <a:t> </a:t>
            </a:r>
            <a:r>
              <a:rPr lang="nb-NO" b="1" err="1"/>
              <a:t>of</a:t>
            </a:r>
            <a:r>
              <a:rPr lang="nb-NO" b="1"/>
              <a:t> </a:t>
            </a:r>
            <a:r>
              <a:rPr lang="nb-NO" b="1" err="1"/>
              <a:t>today's</a:t>
            </a:r>
            <a:r>
              <a:rPr lang="nb-NO" b="1"/>
              <a:t> </a:t>
            </a:r>
            <a:r>
              <a:rPr lang="nb-NO" b="1" err="1"/>
              <a:t>technology</a:t>
            </a:r>
            <a:endParaRPr lang="en-US" err="1"/>
          </a:p>
        </p:txBody>
      </p:sp>
      <p:sp>
        <p:nvSpPr>
          <p:cNvPr id="7" name="Content Placeholder 6">
            <a:extLst>
              <a:ext uri="{FF2B5EF4-FFF2-40B4-BE49-F238E27FC236}">
                <a16:creationId xmlns:a16="http://schemas.microsoft.com/office/drawing/2014/main" id="{8546E013-ED48-66BF-03D9-3C9A504DCCAB}"/>
              </a:ext>
            </a:extLst>
          </p:cNvPr>
          <p:cNvSpPr>
            <a:spLocks noGrp="1"/>
          </p:cNvSpPr>
          <p:nvPr>
            <p:ph sz="quarter" idx="36"/>
          </p:nvPr>
        </p:nvSpPr>
        <p:spPr/>
        <p:txBody>
          <a:bodyPr vert="horz" lIns="0" tIns="0" rIns="0" bIns="0" rtlCol="0" anchor="t">
            <a:noAutofit/>
          </a:bodyPr>
          <a:lstStyle/>
          <a:p>
            <a:pPr marL="287655" indent="-287655">
              <a:buFont typeface="Arial" panose="05000000000000000000" pitchFamily="2" charset="2"/>
              <a:buChar char="•"/>
            </a:pPr>
            <a:r>
              <a:rPr lang="nb-NO" err="1">
                <a:cs typeface="Arial"/>
              </a:rPr>
              <a:t>Limitation</a:t>
            </a:r>
            <a:r>
              <a:rPr lang="nb-NO">
                <a:cs typeface="Arial"/>
              </a:rPr>
              <a:t> in </a:t>
            </a:r>
            <a:r>
              <a:rPr lang="nb-NO" err="1">
                <a:cs typeface="Arial"/>
              </a:rPr>
              <a:t>detection</a:t>
            </a:r>
            <a:r>
              <a:rPr lang="nb-NO">
                <a:cs typeface="Arial"/>
              </a:rPr>
              <a:t> </a:t>
            </a:r>
            <a:endParaRPr lang="nb-NO"/>
          </a:p>
          <a:p>
            <a:pPr marL="685800" lvl="1" indent="-228600">
              <a:buFont typeface="Courier New" panose="05000000000000000000" pitchFamily="2" charset="2"/>
              <a:buChar char="o"/>
            </a:pPr>
            <a:r>
              <a:rPr lang="nb-NO">
                <a:cs typeface="Arial"/>
              </a:rPr>
              <a:t>Spatial </a:t>
            </a:r>
            <a:r>
              <a:rPr lang="nb-NO" err="1">
                <a:cs typeface="Arial"/>
              </a:rPr>
              <a:t>resolution</a:t>
            </a:r>
            <a:r>
              <a:rPr lang="nb-NO">
                <a:cs typeface="Arial"/>
              </a:rPr>
              <a:t> </a:t>
            </a:r>
          </a:p>
          <a:p>
            <a:pPr marL="685800" lvl="1" indent="-228600">
              <a:buFont typeface="Courier New" panose="05000000000000000000" pitchFamily="2" charset="2"/>
              <a:buChar char="o"/>
            </a:pPr>
            <a:r>
              <a:rPr lang="nb-NO" err="1">
                <a:cs typeface="Arial"/>
              </a:rPr>
              <a:t>Sensitivity</a:t>
            </a:r>
            <a:r>
              <a:rPr lang="nb-NO">
                <a:cs typeface="Arial"/>
              </a:rPr>
              <a:t> </a:t>
            </a:r>
          </a:p>
          <a:p>
            <a:pPr marL="685800" lvl="1" indent="-228600">
              <a:buFont typeface="Courier New" panose="05000000000000000000" pitchFamily="2" charset="2"/>
              <a:buChar char="o"/>
            </a:pPr>
            <a:r>
              <a:rPr lang="nb-NO">
                <a:cs typeface="Arial"/>
              </a:rPr>
              <a:t>Extreme </a:t>
            </a:r>
            <a:r>
              <a:rPr lang="nb-NO" err="1">
                <a:cs typeface="Arial"/>
              </a:rPr>
              <a:t>conditions</a:t>
            </a:r>
            <a:r>
              <a:rPr lang="nb-NO">
                <a:cs typeface="Arial"/>
              </a:rPr>
              <a:t> </a:t>
            </a:r>
          </a:p>
          <a:p>
            <a:pPr marL="685800" lvl="1" indent="-228600">
              <a:buFont typeface="Courier New" panose="05000000000000000000" pitchFamily="2" charset="2"/>
              <a:buChar char="o"/>
            </a:pPr>
            <a:endParaRPr lang="nb-NO">
              <a:cs typeface="Arial"/>
            </a:endParaRPr>
          </a:p>
          <a:p>
            <a:pPr marL="287655" indent="-287655">
              <a:buFont typeface="Arial" panose="05000000000000000000" pitchFamily="2" charset="2"/>
              <a:buChar char="•"/>
            </a:pPr>
            <a:r>
              <a:rPr lang="nb-NO" err="1">
                <a:cs typeface="Arial"/>
              </a:rPr>
              <a:t>Limitation</a:t>
            </a:r>
            <a:r>
              <a:rPr lang="nb-NO">
                <a:cs typeface="Arial"/>
              </a:rPr>
              <a:t> in </a:t>
            </a:r>
            <a:r>
              <a:rPr lang="nb-NO" err="1">
                <a:cs typeface="Arial"/>
              </a:rPr>
              <a:t>operation</a:t>
            </a:r>
            <a:r>
              <a:rPr lang="nb-NO">
                <a:cs typeface="Arial"/>
              </a:rPr>
              <a:t> </a:t>
            </a:r>
            <a:endParaRPr lang="nb-NO"/>
          </a:p>
          <a:p>
            <a:pPr marL="685800" lvl="1" indent="-228600">
              <a:buFont typeface="Courier New" panose="05000000000000000000" pitchFamily="2" charset="2"/>
              <a:buChar char="o"/>
            </a:pPr>
            <a:r>
              <a:rPr lang="nb-NO">
                <a:cs typeface="Arial"/>
              </a:rPr>
              <a:t>Speed </a:t>
            </a:r>
          </a:p>
          <a:p>
            <a:pPr marL="685800" lvl="1" indent="-228600">
              <a:buFont typeface="Courier New" panose="05000000000000000000" pitchFamily="2" charset="2"/>
              <a:buChar char="o"/>
            </a:pPr>
            <a:r>
              <a:rPr lang="nb-NO">
                <a:cs typeface="Arial"/>
              </a:rPr>
              <a:t>Extreme </a:t>
            </a:r>
            <a:r>
              <a:rPr lang="nb-NO" err="1">
                <a:cs typeface="Arial"/>
              </a:rPr>
              <a:t>conditions</a:t>
            </a:r>
            <a:r>
              <a:rPr lang="nb-NO">
                <a:cs typeface="Arial"/>
              </a:rPr>
              <a:t> </a:t>
            </a:r>
            <a:endParaRPr lang="de-CH">
              <a:cs typeface="Arial"/>
            </a:endParaRPr>
          </a:p>
        </p:txBody>
      </p:sp>
      <p:sp>
        <p:nvSpPr>
          <p:cNvPr id="6" name="Text Placeholder 5">
            <a:extLst>
              <a:ext uri="{FF2B5EF4-FFF2-40B4-BE49-F238E27FC236}">
                <a16:creationId xmlns:a16="http://schemas.microsoft.com/office/drawing/2014/main" id="{C49EA8CA-B431-EEEA-0594-89C14596A791}"/>
              </a:ext>
            </a:extLst>
          </p:cNvPr>
          <p:cNvSpPr>
            <a:spLocks noGrp="1"/>
          </p:cNvSpPr>
          <p:nvPr>
            <p:ph type="body" sz="quarter" idx="32"/>
          </p:nvPr>
        </p:nvSpPr>
        <p:spPr/>
        <p:txBody>
          <a:bodyPr vert="horz" lIns="0" tIns="0" rIns="0" bIns="0" rtlCol="0" anchor="t">
            <a:noAutofit/>
          </a:bodyPr>
          <a:lstStyle/>
          <a:p>
            <a:r>
              <a:rPr lang="nb-NO" b="1" err="1"/>
              <a:t>Next</a:t>
            </a:r>
            <a:r>
              <a:rPr lang="nb-NO" b="1"/>
              <a:t> </a:t>
            </a:r>
            <a:r>
              <a:rPr lang="nb-NO" b="1" err="1"/>
              <a:t>generation</a:t>
            </a:r>
            <a:r>
              <a:rPr lang="nb-NO" b="1"/>
              <a:t>: Quantum sensors</a:t>
            </a:r>
            <a:endParaRPr lang="de-CH" b="1"/>
          </a:p>
        </p:txBody>
      </p:sp>
      <p:sp>
        <p:nvSpPr>
          <p:cNvPr id="8" name="Content Placeholder 7">
            <a:extLst>
              <a:ext uri="{FF2B5EF4-FFF2-40B4-BE49-F238E27FC236}">
                <a16:creationId xmlns:a16="http://schemas.microsoft.com/office/drawing/2014/main" id="{7B536554-561F-3344-AA83-DA0A7BC58211}"/>
              </a:ext>
            </a:extLst>
          </p:cNvPr>
          <p:cNvSpPr>
            <a:spLocks noGrp="1"/>
          </p:cNvSpPr>
          <p:nvPr>
            <p:ph sz="quarter" idx="37"/>
          </p:nvPr>
        </p:nvSpPr>
        <p:spPr/>
        <p:txBody>
          <a:bodyPr vert="horz" lIns="0" tIns="0" rIns="0" bIns="0" rtlCol="0" anchor="t">
            <a:noAutofit/>
          </a:bodyPr>
          <a:lstStyle/>
          <a:p>
            <a:pPr marL="287655" indent="-287655">
              <a:buFont typeface="Arial" panose="05000000000000000000" pitchFamily="2" charset="2"/>
              <a:buChar char="•"/>
            </a:pPr>
            <a:r>
              <a:rPr lang="nb-NO" sz="2000" err="1"/>
              <a:t>Nanoscale</a:t>
            </a:r>
            <a:r>
              <a:rPr lang="nb-NO" sz="2000"/>
              <a:t> spatial </a:t>
            </a:r>
            <a:r>
              <a:rPr lang="nb-NO" sz="2000" err="1"/>
              <a:t>resolution</a:t>
            </a:r>
            <a:r>
              <a:rPr lang="nb-NO" sz="2000"/>
              <a:t>, fast </a:t>
            </a:r>
            <a:r>
              <a:rPr lang="nb-NO" sz="2000" err="1"/>
              <a:t>detection</a:t>
            </a:r>
            <a:r>
              <a:rPr lang="nb-NO" sz="2000"/>
              <a:t> and </a:t>
            </a:r>
            <a:r>
              <a:rPr lang="nb-NO" sz="2000" err="1"/>
              <a:t>extreme</a:t>
            </a:r>
            <a:r>
              <a:rPr lang="nb-NO" sz="2000"/>
              <a:t> </a:t>
            </a:r>
            <a:r>
              <a:rPr lang="nb-NO" sz="2000" err="1"/>
              <a:t>conditions</a:t>
            </a:r>
            <a:r>
              <a:rPr lang="nb-NO" sz="2000"/>
              <a:t> </a:t>
            </a:r>
            <a:r>
              <a:rPr lang="nb-NO" sz="2000" err="1"/>
              <a:t>possible</a:t>
            </a:r>
            <a:endParaRPr lang="en-US" err="1"/>
          </a:p>
          <a:p>
            <a:pPr marL="287655" indent="-287655">
              <a:buFont typeface="Arial" panose="05000000000000000000" pitchFamily="2" charset="2"/>
              <a:buChar char="•"/>
            </a:pPr>
            <a:r>
              <a:rPr lang="nb-NO" sz="2000" err="1"/>
              <a:t>Sensitivity</a:t>
            </a:r>
            <a:r>
              <a:rPr lang="nb-NO" sz="2000"/>
              <a:t> </a:t>
            </a:r>
            <a:r>
              <a:rPr lang="nb-NO" sz="2000" err="1"/>
              <a:t>beyond</a:t>
            </a:r>
            <a:r>
              <a:rPr lang="nb-NO" sz="2000"/>
              <a:t> </a:t>
            </a:r>
            <a:r>
              <a:rPr lang="nb-NO" sz="2000" err="1"/>
              <a:t>classical</a:t>
            </a:r>
            <a:r>
              <a:rPr lang="nb-NO" sz="2000"/>
              <a:t> limit</a:t>
            </a:r>
            <a:endParaRPr lang="de-CH" sz="2000">
              <a:cs typeface="Arial"/>
            </a:endParaRPr>
          </a:p>
        </p:txBody>
      </p:sp>
      <p:pic>
        <p:nvPicPr>
          <p:cNvPr id="9" name="Picture 8">
            <a:extLst>
              <a:ext uri="{FF2B5EF4-FFF2-40B4-BE49-F238E27FC236}">
                <a16:creationId xmlns:a16="http://schemas.microsoft.com/office/drawing/2014/main" id="{C94B4955-EAA3-DC19-8C38-636496A0BC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7236" y="3148376"/>
            <a:ext cx="4541461" cy="3475079"/>
          </a:xfrm>
          <a:prstGeom prst="rect">
            <a:avLst/>
          </a:prstGeom>
          <a:solidFill>
            <a:schemeClr val="bg1"/>
          </a:solidFill>
        </p:spPr>
      </p:pic>
    </p:spTree>
    <p:extLst>
      <p:ext uri="{BB962C8B-B14F-4D97-AF65-F5344CB8AC3E}">
        <p14:creationId xmlns:p14="http://schemas.microsoft.com/office/powerpoint/2010/main" val="560251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2" descr="Bilderesultat for quantum tunneling"/>
          <p:cNvSpPr>
            <a:spLocks noChangeAspect="1" noChangeArrowheads="1"/>
          </p:cNvSpPr>
          <p:nvPr/>
        </p:nvSpPr>
        <p:spPr bwMode="auto">
          <a:xfrm>
            <a:off x="1524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b-NO"/>
          </a:p>
        </p:txBody>
      </p:sp>
      <p:sp>
        <p:nvSpPr>
          <p:cNvPr id="10" name="Title 9"/>
          <p:cNvSpPr>
            <a:spLocks noGrp="1"/>
          </p:cNvSpPr>
          <p:nvPr>
            <p:ph type="title"/>
          </p:nvPr>
        </p:nvSpPr>
        <p:spPr/>
        <p:txBody>
          <a:bodyPr>
            <a:noAutofit/>
          </a:bodyPr>
          <a:lstStyle/>
          <a:p>
            <a:r>
              <a:rPr lang="en-US" sz="3600"/>
              <a:t>What is quantum sensing ?</a:t>
            </a:r>
            <a:endParaRPr lang="en-US" sz="3600">
              <a:effectLst>
                <a:outerShdw blurRad="38100" dist="38100" dir="2700000" algn="tl">
                  <a:srgbClr val="000000">
                    <a:alpha val="43137"/>
                  </a:srgbClr>
                </a:outerShdw>
              </a:effectLst>
              <a:cs typeface="Arial"/>
            </a:endParaRPr>
          </a:p>
        </p:txBody>
      </p:sp>
      <p:sp>
        <p:nvSpPr>
          <p:cNvPr id="2" name="Content Placeholder 1"/>
          <p:cNvSpPr>
            <a:spLocks noGrp="1"/>
          </p:cNvSpPr>
          <p:nvPr>
            <p:ph sz="quarter" idx="28"/>
          </p:nvPr>
        </p:nvSpPr>
        <p:spPr>
          <a:xfrm>
            <a:off x="360044" y="1237672"/>
            <a:ext cx="5832288" cy="4662365"/>
          </a:xfrm>
        </p:spPr>
        <p:txBody>
          <a:bodyPr vert="horz" lIns="0" tIns="0" rIns="0" bIns="0" rtlCol="0" anchor="t">
            <a:noAutofit/>
          </a:bodyPr>
          <a:lstStyle/>
          <a:p>
            <a:pPr marL="0" indent="0"/>
            <a:r>
              <a:rPr lang="en-US" sz="2000"/>
              <a:t>Definitions:</a:t>
            </a:r>
          </a:p>
          <a:p>
            <a:pPr marL="514350" indent="-514350">
              <a:buFont typeface="+mj-lt"/>
              <a:buAutoNum type="arabicPeriod"/>
            </a:pPr>
            <a:r>
              <a:rPr lang="en-US" sz="2000"/>
              <a:t>Use of quantum system with quantized energy levels to measure a physical quantity </a:t>
            </a:r>
            <a:endParaRPr lang="en-US" sz="2000">
              <a:cs typeface="Arial"/>
            </a:endParaRPr>
          </a:p>
          <a:p>
            <a:pPr marL="514350" indent="-514350">
              <a:buAutoNum type="arabicPeriod"/>
            </a:pPr>
            <a:endParaRPr lang="en-US" sz="2000">
              <a:cs typeface="Arial"/>
            </a:endParaRPr>
          </a:p>
          <a:p>
            <a:pPr marL="514350" indent="-514350">
              <a:buFont typeface="+mj-lt"/>
              <a:buAutoNum type="arabicPeriod"/>
            </a:pPr>
            <a:r>
              <a:rPr lang="en-US" sz="2000"/>
              <a:t>Use of quantum coherence (i.e., wavelike spatial or temporal superposition states) to measure a physical quantity.</a:t>
            </a:r>
          </a:p>
          <a:p>
            <a:pPr marL="514350" indent="-514350">
              <a:buAutoNum type="arabicPeriod"/>
            </a:pPr>
            <a:endParaRPr lang="en-US" sz="2000"/>
          </a:p>
          <a:p>
            <a:pPr marL="514350" indent="-514350">
              <a:buFont typeface="+mj-lt"/>
              <a:buAutoNum type="arabicPeriod"/>
            </a:pPr>
            <a:r>
              <a:rPr lang="en-US" sz="2000"/>
              <a:t>Use of quantum entanglement to improve the sensitivity or precision of a measurement, beyond what is possible classically </a:t>
            </a:r>
            <a:endParaRPr lang="en-US" sz="2000">
              <a:cs typeface="Arial"/>
            </a:endParaRPr>
          </a:p>
          <a:p>
            <a:pPr marL="125095" indent="-125095"/>
            <a:endParaRPr lang="nb-NO" sz="2000">
              <a:cs typeface="Arial"/>
            </a:endParaRPr>
          </a:p>
        </p:txBody>
      </p:sp>
      <p:pic>
        <p:nvPicPr>
          <p:cNvPr id="11" name="Picture 10"/>
          <p:cNvPicPr>
            <a:picLocks noChangeAspect="1"/>
          </p:cNvPicPr>
          <p:nvPr/>
        </p:nvPicPr>
        <p:blipFill>
          <a:blip r:embed="rId2"/>
          <a:stretch>
            <a:fillRect/>
          </a:stretch>
        </p:blipFill>
        <p:spPr>
          <a:xfrm>
            <a:off x="7539447" y="1058480"/>
            <a:ext cx="3369349" cy="1312459"/>
          </a:xfrm>
          <a:prstGeom prst="rect">
            <a:avLst/>
          </a:prstGeom>
        </p:spPr>
      </p:pic>
      <p:grpSp>
        <p:nvGrpSpPr>
          <p:cNvPr id="6" name="Group 5"/>
          <p:cNvGrpSpPr/>
          <p:nvPr/>
        </p:nvGrpSpPr>
        <p:grpSpPr>
          <a:xfrm>
            <a:off x="7379099" y="2609883"/>
            <a:ext cx="3683724" cy="1860463"/>
            <a:chOff x="7756171" y="2523471"/>
            <a:chExt cx="3683724" cy="1860463"/>
          </a:xfrm>
        </p:grpSpPr>
        <p:sp>
          <p:nvSpPr>
            <p:cNvPr id="12" name="Rectangle 11"/>
            <p:cNvSpPr/>
            <p:nvPr/>
          </p:nvSpPr>
          <p:spPr bwMode="auto">
            <a:xfrm>
              <a:off x="7756171" y="2523471"/>
              <a:ext cx="3683724" cy="1860463"/>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000">
                <a:latin typeface="Arial" charset="0"/>
                <a:ea typeface="ヒラギノ角ゴ Pro W3" charset="-128"/>
                <a:cs typeface="ヒラギノ角ゴ Pro W3" charset="-128"/>
              </a:endParaRPr>
            </a:p>
          </p:txBody>
        </p:sp>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t="36585" b="28571"/>
            <a:stretch/>
          </p:blipFill>
          <p:spPr>
            <a:xfrm>
              <a:off x="8385158" y="2577627"/>
              <a:ext cx="2653863" cy="1320995"/>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8499096" y="3925729"/>
                  <a:ext cx="24259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r>
                              <a:rPr lang="nb-NO" sz="2400" b="0" i="1" smtClean="0">
                                <a:latin typeface="Cambria Math" panose="02040503050406030204" pitchFamily="18" charset="0"/>
                              </a:rPr>
                              <m:t>|</m:t>
                            </m:r>
                            <m:r>
                              <a:rPr lang="nb-NO" sz="2400" b="0" i="1" smtClean="0">
                                <a:latin typeface="Cambria Math" panose="02040503050406030204" pitchFamily="18" charset="0"/>
                                <a:ea typeface="Cambria Math" panose="02040503050406030204" pitchFamily="18" charset="0"/>
                              </a:rPr>
                              <m:t>𝜓</m:t>
                            </m:r>
                          </m:e>
                        </m:d>
                        <m:r>
                          <a:rPr lang="nb-NO" sz="2400" b="0" i="1" smtClean="0">
                            <a:latin typeface="Cambria Math" panose="02040503050406030204" pitchFamily="18" charset="0"/>
                          </a:rPr>
                          <m:t>=</m:t>
                        </m:r>
                        <m:r>
                          <a:rPr lang="nb-NO" sz="2400" b="0" i="1" smtClean="0">
                            <a:latin typeface="Cambria Math" panose="02040503050406030204" pitchFamily="18" charset="0"/>
                            <a:ea typeface="Cambria Math" panose="02040503050406030204" pitchFamily="18" charset="0"/>
                          </a:rPr>
                          <m:t>𝛼</m:t>
                        </m:r>
                        <m:d>
                          <m:dPr>
                            <m:begChr m:val=""/>
                            <m:endChr m:val="⟩"/>
                            <m:ctrlPr>
                              <a:rPr lang="nb-NO" sz="2400" b="0" i="1" smtClean="0">
                                <a:latin typeface="Cambria Math" panose="02040503050406030204" pitchFamily="18" charset="0"/>
                                <a:ea typeface="Cambria Math" panose="02040503050406030204" pitchFamily="18" charset="0"/>
                              </a:rPr>
                            </m:ctrlPr>
                          </m:dPr>
                          <m:e>
                            <m:r>
                              <a:rPr lang="nb-NO" sz="2400" b="0" i="1" smtClean="0">
                                <a:latin typeface="Cambria Math" panose="02040503050406030204" pitchFamily="18" charset="0"/>
                                <a:ea typeface="Cambria Math" panose="02040503050406030204" pitchFamily="18" charset="0"/>
                              </a:rPr>
                              <m:t>|0</m:t>
                            </m:r>
                          </m:e>
                        </m:d>
                        <m:r>
                          <a:rPr lang="nb-NO" sz="2400" b="0" i="1" smtClean="0">
                            <a:latin typeface="Cambria Math" panose="02040503050406030204" pitchFamily="18" charset="0"/>
                            <a:ea typeface="Cambria Math" panose="02040503050406030204" pitchFamily="18" charset="0"/>
                          </a:rPr>
                          <m:t>+</m:t>
                        </m:r>
                        <m:r>
                          <a:rPr lang="nb-NO" sz="2400" b="0" i="1" smtClean="0">
                            <a:latin typeface="Cambria Math" panose="02040503050406030204" pitchFamily="18" charset="0"/>
                            <a:ea typeface="Cambria Math" panose="02040503050406030204" pitchFamily="18" charset="0"/>
                          </a:rPr>
                          <m:t>𝛽</m:t>
                        </m:r>
                        <m:d>
                          <m:dPr>
                            <m:begChr m:val=""/>
                            <m:endChr m:val="⟩"/>
                            <m:ctrlPr>
                              <a:rPr lang="nb-NO" sz="2400" b="0" i="1" smtClean="0">
                                <a:latin typeface="Cambria Math" panose="02040503050406030204" pitchFamily="18" charset="0"/>
                                <a:ea typeface="Cambria Math" panose="02040503050406030204" pitchFamily="18" charset="0"/>
                              </a:rPr>
                            </m:ctrlPr>
                          </m:dPr>
                          <m:e>
                            <m:r>
                              <a:rPr lang="nb-NO" sz="2400" b="0" i="1" smtClean="0">
                                <a:latin typeface="Cambria Math" panose="02040503050406030204" pitchFamily="18" charset="0"/>
                                <a:ea typeface="Cambria Math" panose="02040503050406030204" pitchFamily="18" charset="0"/>
                              </a:rPr>
                              <m:t>|1</m:t>
                            </m:r>
                          </m:e>
                        </m:d>
                      </m:oMath>
                    </m:oMathPara>
                  </a14:m>
                  <a:endParaRPr lang="en-US" sz="1000"/>
                </a:p>
              </p:txBody>
            </p:sp>
          </mc:Choice>
          <mc:Fallback xmlns="">
            <p:sp>
              <p:nvSpPr>
                <p:cNvPr id="5" name="TextBox 4"/>
                <p:cNvSpPr txBox="1">
                  <a:spLocks noRot="1" noChangeAspect="1" noMove="1" noResize="1" noEditPoints="1" noAdjustHandles="1" noChangeArrowheads="1" noChangeShapeType="1" noTextEdit="1"/>
                </p:cNvSpPr>
                <p:nvPr/>
              </p:nvSpPr>
              <p:spPr>
                <a:xfrm>
                  <a:off x="8499096" y="3925729"/>
                  <a:ext cx="2425985" cy="369332"/>
                </a:xfrm>
                <a:prstGeom prst="rect">
                  <a:avLst/>
                </a:prstGeom>
                <a:blipFill>
                  <a:blip r:embed="rId4"/>
                  <a:stretch>
                    <a:fillRect l="-7789" t="-170492" r="-28894" b="-259016"/>
                  </a:stretch>
                </a:blipFill>
              </p:spPr>
              <p:txBody>
                <a:bodyPr/>
                <a:lstStyle/>
                <a:p>
                  <a:r>
                    <a:rPr lang="en-US">
                      <a:noFill/>
                    </a:rPr>
                    <a:t> </a:t>
                  </a:r>
                </a:p>
              </p:txBody>
            </p:sp>
          </mc:Fallback>
        </mc:AlternateContent>
      </p:grpSp>
      <p:grpSp>
        <p:nvGrpSpPr>
          <p:cNvPr id="4" name="Group 3"/>
          <p:cNvGrpSpPr/>
          <p:nvPr/>
        </p:nvGrpSpPr>
        <p:grpSpPr>
          <a:xfrm>
            <a:off x="7379099" y="4746111"/>
            <a:ext cx="3683724" cy="1494205"/>
            <a:chOff x="7756171" y="4807481"/>
            <a:chExt cx="3683724" cy="1494205"/>
          </a:xfrm>
        </p:grpSpPr>
        <p:sp>
          <p:nvSpPr>
            <p:cNvPr id="14" name="Rectangle 13"/>
            <p:cNvSpPr/>
            <p:nvPr/>
          </p:nvSpPr>
          <p:spPr bwMode="auto">
            <a:xfrm>
              <a:off x="7756171" y="4807481"/>
              <a:ext cx="3683724" cy="1494205"/>
            </a:xfrm>
            <a:prstGeom prst="rect">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000">
                <a:latin typeface="Arial" charset="0"/>
                <a:ea typeface="ヒラギノ角ゴ Pro W3" charset="-128"/>
                <a:cs typeface="ヒラギノ角ゴ Pro W3" charset="-128"/>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10201" b="64391"/>
            <a:stretch/>
          </p:blipFill>
          <p:spPr>
            <a:xfrm>
              <a:off x="7756171" y="4899453"/>
              <a:ext cx="3683724" cy="1310259"/>
            </a:xfrm>
            <a:prstGeom prst="rect">
              <a:avLst/>
            </a:prstGeom>
          </p:spPr>
        </p:pic>
      </p:grpSp>
      <p:sp>
        <p:nvSpPr>
          <p:cNvPr id="18" name="Rectangle 17"/>
          <p:cNvSpPr/>
          <p:nvPr/>
        </p:nvSpPr>
        <p:spPr>
          <a:xfrm>
            <a:off x="2342086" y="6235006"/>
            <a:ext cx="3753913" cy="276999"/>
          </a:xfrm>
          <a:prstGeom prst="rect">
            <a:avLst/>
          </a:prstGeom>
        </p:spPr>
        <p:txBody>
          <a:bodyPr wrap="none">
            <a:spAutoFit/>
          </a:bodyPr>
          <a:lstStyle/>
          <a:p>
            <a:r>
              <a:rPr lang="en-US" sz="1200" err="1">
                <a:solidFill>
                  <a:srgbClr val="A5A5A5"/>
                </a:solidFill>
              </a:rPr>
              <a:t>Degen</a:t>
            </a:r>
            <a:r>
              <a:rPr lang="en-US" sz="1200">
                <a:solidFill>
                  <a:srgbClr val="A5A5A5"/>
                </a:solidFill>
              </a:rPr>
              <a:t> et al., Rev. Mod. Phys., Vol. 89, No. 3, (2017)</a:t>
            </a:r>
          </a:p>
        </p:txBody>
      </p:sp>
    </p:spTree>
    <p:extLst>
      <p:ext uri="{BB962C8B-B14F-4D97-AF65-F5344CB8AC3E}">
        <p14:creationId xmlns:p14="http://schemas.microsoft.com/office/powerpoint/2010/main" val="1448461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8FFAA2-313C-FB40-9113-13FF32B522C0}"/>
              </a:ext>
            </a:extLst>
          </p:cNvPr>
          <p:cNvSpPr>
            <a:spLocks noGrp="1"/>
          </p:cNvSpPr>
          <p:nvPr>
            <p:ph type="ftr" sz="quarter" idx="11"/>
          </p:nvPr>
        </p:nvSpPr>
        <p:spPr/>
        <p:txBody>
          <a:bodyPr/>
          <a:lstStyle/>
          <a:p>
            <a:r>
              <a:rPr lang="en-GB"/>
              <a:t>m.e.bathen@fys.uio.no</a:t>
            </a:r>
          </a:p>
        </p:txBody>
      </p:sp>
      <p:sp>
        <p:nvSpPr>
          <p:cNvPr id="5" name="Oval 4">
            <a:extLst>
              <a:ext uri="{FF2B5EF4-FFF2-40B4-BE49-F238E27FC236}">
                <a16:creationId xmlns:a16="http://schemas.microsoft.com/office/drawing/2014/main" id="{A34FAC7B-DD11-FD74-6E59-C67A65A770FB}"/>
              </a:ext>
            </a:extLst>
          </p:cNvPr>
          <p:cNvSpPr/>
          <p:nvPr/>
        </p:nvSpPr>
        <p:spPr>
          <a:xfrm>
            <a:off x="947056" y="2057400"/>
            <a:ext cx="2743200" cy="2743200"/>
          </a:xfrm>
          <a:prstGeom prst="ellipse">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a:solidFill>
                  <a:schemeClr val="bg1"/>
                </a:solidFill>
              </a:rPr>
              <a:t>1</a:t>
            </a:r>
            <a:r>
              <a:rPr lang="nb-NO" sz="1600" baseline="30000">
                <a:solidFill>
                  <a:schemeClr val="bg1"/>
                </a:solidFill>
              </a:rPr>
              <a:t>st</a:t>
            </a:r>
            <a:r>
              <a:rPr lang="nb-NO" sz="1600">
                <a:solidFill>
                  <a:schemeClr val="bg1"/>
                </a:solidFill>
              </a:rPr>
              <a:t> and 2</a:t>
            </a:r>
            <a:r>
              <a:rPr lang="nb-NO" sz="1600" baseline="30000">
                <a:solidFill>
                  <a:schemeClr val="bg1"/>
                </a:solidFill>
              </a:rPr>
              <a:t>nd</a:t>
            </a:r>
            <a:r>
              <a:rPr lang="nb-NO" sz="1600">
                <a:solidFill>
                  <a:schemeClr val="bg1"/>
                </a:solidFill>
              </a:rPr>
              <a:t> </a:t>
            </a:r>
            <a:r>
              <a:rPr lang="nb-NO" sz="1600" err="1">
                <a:solidFill>
                  <a:schemeClr val="bg1"/>
                </a:solidFill>
              </a:rPr>
              <a:t>quantum</a:t>
            </a:r>
            <a:r>
              <a:rPr lang="nb-NO" sz="1600">
                <a:solidFill>
                  <a:schemeClr val="bg1"/>
                </a:solidFill>
              </a:rPr>
              <a:t> </a:t>
            </a:r>
            <a:r>
              <a:rPr lang="nb-NO" sz="1600" err="1">
                <a:solidFill>
                  <a:schemeClr val="bg1"/>
                </a:solidFill>
              </a:rPr>
              <a:t>revolution</a:t>
            </a:r>
            <a:endParaRPr lang="en-US" err="1">
              <a:solidFill>
                <a:schemeClr val="bg1"/>
              </a:solidFill>
            </a:endParaRPr>
          </a:p>
        </p:txBody>
      </p:sp>
      <p:sp>
        <p:nvSpPr>
          <p:cNvPr id="6" name="Oval 5">
            <a:extLst>
              <a:ext uri="{FF2B5EF4-FFF2-40B4-BE49-F238E27FC236}">
                <a16:creationId xmlns:a16="http://schemas.microsoft.com/office/drawing/2014/main" id="{A6D500B5-15C2-6A01-5E3B-ABE63074AB61}"/>
              </a:ext>
            </a:extLst>
          </p:cNvPr>
          <p:cNvSpPr/>
          <p:nvPr/>
        </p:nvSpPr>
        <p:spPr>
          <a:xfrm>
            <a:off x="4724400" y="2057400"/>
            <a:ext cx="2743200" cy="2743200"/>
          </a:xfrm>
          <a:prstGeom prst="ellipse">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err="1">
                <a:solidFill>
                  <a:schemeClr val="bg1"/>
                </a:solidFill>
              </a:rPr>
              <a:t>Overview</a:t>
            </a:r>
            <a:r>
              <a:rPr lang="nb-NO" sz="1600">
                <a:solidFill>
                  <a:schemeClr val="bg1"/>
                </a:solidFill>
              </a:rPr>
              <a:t> </a:t>
            </a:r>
            <a:r>
              <a:rPr lang="nb-NO" sz="1600" err="1">
                <a:solidFill>
                  <a:schemeClr val="bg1"/>
                </a:solidFill>
              </a:rPr>
              <a:t>of</a:t>
            </a:r>
            <a:r>
              <a:rPr lang="nb-NO" sz="1600">
                <a:solidFill>
                  <a:schemeClr val="bg1"/>
                </a:solidFill>
              </a:rPr>
              <a:t> </a:t>
            </a:r>
            <a:r>
              <a:rPr lang="nb-NO" sz="1600" err="1">
                <a:solidFill>
                  <a:schemeClr val="bg1"/>
                </a:solidFill>
              </a:rPr>
              <a:t>quantum</a:t>
            </a:r>
            <a:r>
              <a:rPr lang="nb-NO" sz="1600">
                <a:solidFill>
                  <a:schemeClr val="bg1"/>
                </a:solidFill>
              </a:rPr>
              <a:t> </a:t>
            </a:r>
            <a:r>
              <a:rPr lang="nb-NO" sz="1600" err="1">
                <a:solidFill>
                  <a:schemeClr val="bg1"/>
                </a:solidFill>
              </a:rPr>
              <a:t>technologies</a:t>
            </a:r>
            <a:endParaRPr lang="en-US" err="1">
              <a:solidFill>
                <a:schemeClr val="bg1"/>
              </a:solidFill>
            </a:endParaRPr>
          </a:p>
        </p:txBody>
      </p:sp>
      <p:sp>
        <p:nvSpPr>
          <p:cNvPr id="7" name="Oval 6">
            <a:extLst>
              <a:ext uri="{FF2B5EF4-FFF2-40B4-BE49-F238E27FC236}">
                <a16:creationId xmlns:a16="http://schemas.microsoft.com/office/drawing/2014/main" id="{DD1EA07A-A1D8-8E56-1E9E-640FC35D45FE}"/>
              </a:ext>
            </a:extLst>
          </p:cNvPr>
          <p:cNvSpPr/>
          <p:nvPr/>
        </p:nvSpPr>
        <p:spPr>
          <a:xfrm>
            <a:off x="8501744" y="2057400"/>
            <a:ext cx="2743200" cy="2743200"/>
          </a:xfrm>
          <a:prstGeom prst="ellipse">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a:solidFill>
                  <a:schemeClr val="bg1"/>
                </a:solidFill>
              </a:rPr>
              <a:t>Status and </a:t>
            </a:r>
            <a:r>
              <a:rPr lang="nb-NO" sz="1600" err="1">
                <a:solidFill>
                  <a:schemeClr val="bg1"/>
                </a:solidFill>
              </a:rPr>
              <a:t>opportunities</a:t>
            </a:r>
            <a:endParaRPr lang="en-US" err="1">
              <a:solidFill>
                <a:schemeClr val="bg1"/>
              </a:solidFill>
            </a:endParaRPr>
          </a:p>
        </p:txBody>
      </p:sp>
    </p:spTree>
    <p:extLst>
      <p:ext uri="{BB962C8B-B14F-4D97-AF65-F5344CB8AC3E}">
        <p14:creationId xmlns:p14="http://schemas.microsoft.com/office/powerpoint/2010/main" val="2689384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nb-NO" err="1"/>
              <a:t>Early</a:t>
            </a:r>
            <a:r>
              <a:rPr lang="nb-NO"/>
              <a:t> </a:t>
            </a:r>
            <a:r>
              <a:rPr lang="nb-NO" err="1"/>
              <a:t>examples</a:t>
            </a:r>
            <a:r>
              <a:rPr lang="nb-NO"/>
              <a:t> </a:t>
            </a:r>
            <a:r>
              <a:rPr lang="nb-NO" err="1"/>
              <a:t>of</a:t>
            </a:r>
            <a:r>
              <a:rPr lang="nb-NO"/>
              <a:t> </a:t>
            </a:r>
            <a:r>
              <a:rPr lang="nb-NO" err="1"/>
              <a:t>quantum</a:t>
            </a:r>
            <a:r>
              <a:rPr lang="nb-NO"/>
              <a:t> sensors</a:t>
            </a:r>
            <a:endParaRPr lang="en-US"/>
          </a:p>
        </p:txBody>
      </p:sp>
      <p:sp>
        <p:nvSpPr>
          <p:cNvPr id="12" name="Text Placeholder 11"/>
          <p:cNvSpPr>
            <a:spLocks noGrp="1"/>
          </p:cNvSpPr>
          <p:nvPr>
            <p:ph type="body" sz="quarter" idx="28"/>
          </p:nvPr>
        </p:nvSpPr>
        <p:spPr>
          <a:xfrm>
            <a:off x="908141" y="1081462"/>
            <a:ext cx="2993215" cy="494749"/>
          </a:xfrm>
        </p:spPr>
        <p:txBody>
          <a:bodyPr/>
          <a:lstStyle/>
          <a:p>
            <a:pPr marL="287655" indent="-287655"/>
            <a:r>
              <a:rPr lang="nb-NO"/>
              <a:t>Atomic clock</a:t>
            </a:r>
            <a:endParaRPr lang="en-US"/>
          </a:p>
        </p:txBody>
      </p:sp>
      <p:sp>
        <p:nvSpPr>
          <p:cNvPr id="11" name="Text Placeholder 10"/>
          <p:cNvSpPr>
            <a:spLocks noGrp="1"/>
          </p:cNvSpPr>
          <p:nvPr>
            <p:ph type="body" sz="quarter" idx="20"/>
          </p:nvPr>
        </p:nvSpPr>
        <p:spPr>
          <a:xfrm>
            <a:off x="4333838" y="1081462"/>
            <a:ext cx="3050935" cy="494749"/>
          </a:xfrm>
        </p:spPr>
        <p:txBody>
          <a:bodyPr/>
          <a:lstStyle/>
          <a:p>
            <a:pPr marL="287655" indent="-287655"/>
            <a:r>
              <a:rPr lang="nb-NO"/>
              <a:t>LIGO: Gravitational wafer</a:t>
            </a:r>
            <a:endParaRPr lang="en-US"/>
          </a:p>
        </p:txBody>
      </p:sp>
      <p:sp>
        <p:nvSpPr>
          <p:cNvPr id="10" name="Text Placeholder 9"/>
          <p:cNvSpPr>
            <a:spLocks noGrp="1"/>
          </p:cNvSpPr>
          <p:nvPr>
            <p:ph type="body" sz="quarter" idx="18"/>
          </p:nvPr>
        </p:nvSpPr>
        <p:spPr/>
        <p:txBody>
          <a:bodyPr/>
          <a:lstStyle/>
          <a:p>
            <a:pPr marL="287655" indent="-287655"/>
            <a:r>
              <a:rPr lang="nb-NO"/>
              <a:t>  NV-</a:t>
            </a:r>
            <a:r>
              <a:rPr lang="nb-NO" err="1"/>
              <a:t>centres</a:t>
            </a:r>
            <a:r>
              <a:rPr lang="nb-NO"/>
              <a:t> in </a:t>
            </a:r>
            <a:r>
              <a:rPr lang="nb-NO" err="1"/>
              <a:t>diamond</a:t>
            </a:r>
            <a:r>
              <a:rPr lang="nb-NO"/>
              <a:t> (semiconductor-</a:t>
            </a:r>
            <a:r>
              <a:rPr lang="nb-NO" err="1"/>
              <a:t>based</a:t>
            </a:r>
            <a:r>
              <a:rPr lang="nb-NO"/>
              <a:t>) for </a:t>
            </a:r>
            <a:r>
              <a:rPr lang="nb-NO" err="1"/>
              <a:t>biological</a:t>
            </a:r>
            <a:r>
              <a:rPr lang="nb-NO"/>
              <a:t> </a:t>
            </a:r>
            <a:r>
              <a:rPr lang="nb-NO" err="1"/>
              <a:t>sensing</a:t>
            </a:r>
            <a:endParaRPr lang="en-US">
              <a:cs typeface="Arial"/>
            </a:endParaRPr>
          </a:p>
        </p:txBody>
      </p:sp>
      <p:pic>
        <p:nvPicPr>
          <p:cNvPr id="1028" name="Picture 4" descr="undefined"/>
          <p:cNvPicPr>
            <a:picLocks noGrp="1" noChangeAspect="1" noChangeArrowheads="1"/>
          </p:cNvPicPr>
          <p:nvPr>
            <p:ph sz="quarter" idx="38"/>
          </p:nvPr>
        </p:nvPicPr>
        <p:blipFill>
          <a:blip r:embed="rId3">
            <a:extLst>
              <a:ext uri="{28A0092B-C50C-407E-A947-70E740481C1C}">
                <a14:useLocalDpi xmlns:a14="http://schemas.microsoft.com/office/drawing/2010/main" val="0"/>
              </a:ext>
            </a:extLst>
          </a:blip>
          <a:srcRect/>
          <a:stretch>
            <a:fillRect/>
          </a:stretch>
        </p:blipFill>
        <p:spPr bwMode="auto">
          <a:xfrm>
            <a:off x="908142" y="1783667"/>
            <a:ext cx="2446154" cy="3203077"/>
          </a:xfrm>
          <a:prstGeom prst="rect">
            <a:avLst/>
          </a:prstGeom>
          <a:noFill/>
          <a:extLst>
            <a:ext uri="{909E8E84-426E-40DD-AFC4-6F175D3DCCD1}">
              <a14:hiddenFill xmlns:a14="http://schemas.microsoft.com/office/drawing/2010/main">
                <a:solidFill>
                  <a:srgbClr val="FFFFFF"/>
                </a:solidFill>
              </a14:hiddenFill>
            </a:ext>
          </a:extLst>
        </p:spPr>
      </p:pic>
      <p:pic>
        <p:nvPicPr>
          <p:cNvPr id="23" name="Content Placeholder 22" descr="Nobel Prize in Physics 2017 – the Discovery of Gravitational Waves - Lindau  Nobel"/>
          <p:cNvPicPr>
            <a:picLocks noGrp="1" noChangeAspect="1" noChangeArrowheads="1"/>
          </p:cNvPicPr>
          <p:nvPr>
            <p:ph sz="quarter" idx="41"/>
          </p:nvPr>
        </p:nvPicPr>
        <p:blipFill>
          <a:blip r:embed="rId4" cstate="hqprint">
            <a:extLst>
              <a:ext uri="{28A0092B-C50C-407E-A947-70E740481C1C}">
                <a14:useLocalDpi xmlns:a14="http://schemas.microsoft.com/office/drawing/2010/main" val="0"/>
              </a:ext>
            </a:extLst>
          </a:blip>
          <a:srcRect/>
          <a:stretch>
            <a:fillRect/>
          </a:stretch>
        </p:blipFill>
        <p:spPr bwMode="auto">
          <a:xfrm>
            <a:off x="4333875" y="1762419"/>
            <a:ext cx="3541713" cy="3245574"/>
          </a:xfrm>
          <a:prstGeom prst="rect">
            <a:avLst/>
          </a:prstGeom>
          <a:noFill/>
          <a:extLst>
            <a:ext uri="{909E8E84-426E-40DD-AFC4-6F175D3DCCD1}">
              <a14:hiddenFill xmlns:a14="http://schemas.microsoft.com/office/drawing/2010/main">
                <a:solidFill>
                  <a:srgbClr val="FFFFFF"/>
                </a:solidFill>
              </a14:hiddenFill>
            </a:ext>
          </a:extLst>
        </p:spPr>
      </p:pic>
      <p:sp>
        <p:nvSpPr>
          <p:cNvPr id="24" name="TekstSylinder 10">
            <a:extLst>
              <a:ext uri="{FF2B5EF4-FFF2-40B4-BE49-F238E27FC236}">
                <a16:creationId xmlns:a16="http://schemas.microsoft.com/office/drawing/2014/main" id="{3A084FA2-A95A-CFAF-9A2E-A5D4EF3FE8C2}"/>
              </a:ext>
            </a:extLst>
          </p:cNvPr>
          <p:cNvSpPr txBox="1"/>
          <p:nvPr/>
        </p:nvSpPr>
        <p:spPr>
          <a:xfrm>
            <a:off x="908142" y="5354818"/>
            <a:ext cx="1606062" cy="276999"/>
          </a:xfrm>
          <a:prstGeom prst="rect">
            <a:avLst/>
          </a:prstGeom>
          <a:noFill/>
        </p:spPr>
        <p:txBody>
          <a:bodyPr wrap="square" rtlCol="0">
            <a:spAutoFit/>
          </a:bodyPr>
          <a:lstStyle/>
          <a:p>
            <a:r>
              <a:rPr lang="nb-NO" sz="1200">
                <a:solidFill>
                  <a:schemeClr val="bg1">
                    <a:lumMod val="65000"/>
                  </a:schemeClr>
                </a:solidFill>
              </a:rPr>
              <a:t>Kilde: Wikipedia</a:t>
            </a:r>
          </a:p>
        </p:txBody>
      </p:sp>
      <p:sp>
        <p:nvSpPr>
          <p:cNvPr id="25" name="TekstSylinder 10">
            <a:extLst>
              <a:ext uri="{FF2B5EF4-FFF2-40B4-BE49-F238E27FC236}">
                <a16:creationId xmlns:a16="http://schemas.microsoft.com/office/drawing/2014/main" id="{3A084FA2-A95A-CFAF-9A2E-A5D4EF3FE8C2}"/>
              </a:ext>
            </a:extLst>
          </p:cNvPr>
          <p:cNvSpPr txBox="1"/>
          <p:nvPr/>
        </p:nvSpPr>
        <p:spPr>
          <a:xfrm>
            <a:off x="4333839" y="5354818"/>
            <a:ext cx="1450735" cy="646331"/>
          </a:xfrm>
          <a:prstGeom prst="rect">
            <a:avLst/>
          </a:prstGeom>
          <a:noFill/>
        </p:spPr>
        <p:txBody>
          <a:bodyPr wrap="square" rtlCol="0">
            <a:spAutoFit/>
          </a:bodyPr>
          <a:lstStyle/>
          <a:p>
            <a:r>
              <a:rPr lang="en-US" sz="1200">
                <a:solidFill>
                  <a:schemeClr val="bg1">
                    <a:lumMod val="65000"/>
                  </a:schemeClr>
                </a:solidFill>
              </a:rPr>
              <a:t>LIGO </a:t>
            </a:r>
            <a:r>
              <a:rPr lang="en-US" sz="1200" err="1">
                <a:solidFill>
                  <a:schemeClr val="bg1">
                    <a:lumMod val="65000"/>
                  </a:schemeClr>
                </a:solidFill>
              </a:rPr>
              <a:t>collab</a:t>
            </a:r>
            <a:r>
              <a:rPr lang="en-US" sz="1200">
                <a:solidFill>
                  <a:schemeClr val="bg1">
                    <a:lumMod val="65000"/>
                  </a:schemeClr>
                </a:solidFill>
              </a:rPr>
              <a:t>., Nature Photonics, 7, 613 (2013)</a:t>
            </a:r>
          </a:p>
        </p:txBody>
      </p:sp>
      <p:pic>
        <p:nvPicPr>
          <p:cNvPr id="26" name="Picture 25" descr="News | Nobel Prize awarded to LIGO Founders | LIGO Lab | Calte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9960" y="5316106"/>
            <a:ext cx="1995193" cy="11231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chematic of a nanodiamond attached to a virus"/>
          <p:cNvPicPr>
            <a:picLocks noGrp="1" noChangeAspect="1" noChangeArrowheads="1"/>
          </p:cNvPicPr>
          <p:nvPr>
            <p:ph sz="quarter" idx="42"/>
          </p:nvPr>
        </p:nvPicPr>
        <p:blipFill>
          <a:blip r:embed="rId6">
            <a:extLst>
              <a:ext uri="{28A0092B-C50C-407E-A947-70E740481C1C}">
                <a14:useLocalDpi xmlns:a14="http://schemas.microsoft.com/office/drawing/2010/main" val="0"/>
              </a:ext>
            </a:extLst>
          </a:blip>
          <a:srcRect/>
          <a:stretch>
            <a:fillRect/>
          </a:stretch>
        </p:blipFill>
        <p:spPr bwMode="auto">
          <a:xfrm>
            <a:off x="8285163" y="2390555"/>
            <a:ext cx="3540125" cy="1989301"/>
          </a:xfrm>
          <a:prstGeom prst="rect">
            <a:avLst/>
          </a:prstGeom>
          <a:noFill/>
          <a:extLst>
            <a:ext uri="{909E8E84-426E-40DD-AFC4-6F175D3DCCD1}">
              <a14:hiddenFill xmlns:a14="http://schemas.microsoft.com/office/drawing/2010/main">
                <a:solidFill>
                  <a:srgbClr val="FFFFFF"/>
                </a:solidFill>
              </a14:hiddenFill>
            </a:ext>
          </a:extLst>
        </p:spPr>
      </p:pic>
      <p:sp>
        <p:nvSpPr>
          <p:cNvPr id="28" name="TekstSylinder 10">
            <a:extLst>
              <a:ext uri="{FF2B5EF4-FFF2-40B4-BE49-F238E27FC236}">
                <a16:creationId xmlns:a16="http://schemas.microsoft.com/office/drawing/2014/main" id="{3A084FA2-A95A-CFAF-9A2E-A5D4EF3FE8C2}"/>
              </a:ext>
            </a:extLst>
          </p:cNvPr>
          <p:cNvSpPr txBox="1"/>
          <p:nvPr/>
        </p:nvSpPr>
        <p:spPr>
          <a:xfrm>
            <a:off x="8285162" y="5354818"/>
            <a:ext cx="3540125" cy="276999"/>
          </a:xfrm>
          <a:prstGeom prst="rect">
            <a:avLst/>
          </a:prstGeom>
          <a:noFill/>
        </p:spPr>
        <p:txBody>
          <a:bodyPr wrap="square" rtlCol="0">
            <a:spAutoFit/>
          </a:bodyPr>
          <a:lstStyle/>
          <a:p>
            <a:r>
              <a:rPr lang="nb-NO" sz="1200">
                <a:solidFill>
                  <a:schemeClr val="bg1">
                    <a:lumMod val="65000"/>
                  </a:schemeClr>
                </a:solidFill>
              </a:rPr>
              <a:t>Nature 591, S37 (2021)</a:t>
            </a:r>
          </a:p>
        </p:txBody>
      </p:sp>
    </p:spTree>
    <p:extLst>
      <p:ext uri="{BB962C8B-B14F-4D97-AF65-F5344CB8AC3E}">
        <p14:creationId xmlns:p14="http://schemas.microsoft.com/office/powerpoint/2010/main" val="1561008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F95F0-7C50-0B3E-F19E-7F30D7631F9C}"/>
              </a:ext>
            </a:extLst>
          </p:cNvPr>
          <p:cNvSpPr>
            <a:spLocks noGrp="1"/>
          </p:cNvSpPr>
          <p:nvPr>
            <p:ph type="title"/>
          </p:nvPr>
        </p:nvSpPr>
        <p:spPr/>
        <p:txBody>
          <a:bodyPr/>
          <a:lstStyle/>
          <a:p>
            <a:r>
              <a:rPr lang="en-US" sz="3200"/>
              <a:t>3. Quantum communication </a:t>
            </a:r>
            <a:endParaRPr lang="de-CH" sz="3200">
              <a:solidFill>
                <a:schemeClr val="bg1">
                  <a:lumMod val="50000"/>
                </a:schemeClr>
              </a:solidFill>
            </a:endParaRPr>
          </a:p>
        </p:txBody>
      </p:sp>
      <p:sp>
        <p:nvSpPr>
          <p:cNvPr id="8" name="Content Placeholder 7"/>
          <p:cNvSpPr>
            <a:spLocks noGrp="1"/>
          </p:cNvSpPr>
          <p:nvPr>
            <p:ph sz="quarter" idx="28"/>
          </p:nvPr>
        </p:nvSpPr>
        <p:spPr>
          <a:xfrm>
            <a:off x="360044" y="1082726"/>
            <a:ext cx="5692886" cy="4817312"/>
          </a:xfrm>
        </p:spPr>
        <p:txBody>
          <a:bodyPr vert="horz" lIns="0" tIns="0" rIns="0" bIns="0" rtlCol="0" anchor="t">
            <a:noAutofit/>
          </a:bodyPr>
          <a:lstStyle/>
          <a:p>
            <a:pPr marL="125095" indent="-125095"/>
            <a:r>
              <a:rPr lang="en-US"/>
              <a:t> Transferring a quantum state from one place to another</a:t>
            </a:r>
          </a:p>
          <a:p>
            <a:pPr marL="125095" indent="-125095"/>
            <a:endParaRPr lang="en-US">
              <a:cs typeface="Arial"/>
            </a:endParaRPr>
          </a:p>
          <a:p>
            <a:pPr marL="125095" indent="-125095"/>
            <a:r>
              <a:rPr lang="en-US"/>
              <a:t>Application areas </a:t>
            </a:r>
            <a:endParaRPr lang="en-US">
              <a:cs typeface="Arial"/>
            </a:endParaRPr>
          </a:p>
          <a:p>
            <a:pPr marL="800100" lvl="1" indent="-342900">
              <a:buFont typeface="Arial" panose="05000000000000000000" pitchFamily="2" charset="2"/>
              <a:buChar char="•"/>
            </a:pPr>
            <a:r>
              <a:rPr lang="en-US"/>
              <a:t>Provably secure communication </a:t>
            </a:r>
            <a:endParaRPr lang="en-US">
              <a:cs typeface="Arial"/>
            </a:endParaRPr>
          </a:p>
          <a:p>
            <a:pPr marL="800100" lvl="1" indent="-342900">
              <a:buFont typeface="Arial" panose="05000000000000000000" pitchFamily="2" charset="2"/>
              <a:buChar char="•"/>
            </a:pPr>
            <a:r>
              <a:rPr lang="en-US"/>
              <a:t>Quantum networks </a:t>
            </a:r>
            <a:endParaRPr lang="en-US">
              <a:cs typeface="Arial"/>
            </a:endParaRPr>
          </a:p>
          <a:p>
            <a:pPr marL="1143000" lvl="2" indent="-228600">
              <a:buFont typeface="Courier New" panose="02070309020205020404" pitchFamily="49" charset="0"/>
              <a:buChar char="o"/>
            </a:pPr>
            <a:r>
              <a:rPr lang="en-US"/>
              <a:t>Optical fiber network</a:t>
            </a:r>
            <a:endParaRPr lang="en-US">
              <a:cs typeface="Arial"/>
            </a:endParaRPr>
          </a:p>
          <a:p>
            <a:pPr marL="1143000" lvl="2" indent="-228600">
              <a:buFont typeface="Courier New" panose="02070309020205020404" pitchFamily="49" charset="0"/>
              <a:buChar char="o"/>
            </a:pPr>
            <a:r>
              <a:rPr lang="en-US"/>
              <a:t>Free space network</a:t>
            </a:r>
            <a:endParaRPr lang="en-US">
              <a:cs typeface="Arial"/>
            </a:endParaRPr>
          </a:p>
          <a:p>
            <a:pPr marL="1143000" lvl="2" indent="-228600">
              <a:buFont typeface="Courier New" panose="02070309020205020404" pitchFamily="49" charset="0"/>
              <a:buChar char="o"/>
            </a:pPr>
            <a:r>
              <a:rPr lang="en-US"/>
              <a:t>Part of quantum computers</a:t>
            </a:r>
            <a:endParaRPr lang="en-US">
              <a:cs typeface="Arial"/>
            </a:endParaRPr>
          </a:p>
          <a:p>
            <a:pPr marL="685800" lvl="1" indent="-228600">
              <a:buFont typeface="Arial" panose="05000000000000000000" pitchFamily="2" charset="2"/>
              <a:buChar char="•"/>
            </a:pPr>
            <a:r>
              <a:rPr lang="en-US"/>
              <a:t>Secure quantum internet </a:t>
            </a:r>
            <a:endParaRPr lang="en-US">
              <a:cs typeface="Arial"/>
            </a:endParaRPr>
          </a:p>
          <a:p>
            <a:pPr marL="125095" indent="-125095"/>
            <a:endParaRPr lang="en-US">
              <a:cs typeface="Arial"/>
            </a:endParaRPr>
          </a:p>
          <a:p>
            <a:pPr marL="125095" indent="-125095"/>
            <a:endParaRPr lang="en-US">
              <a:cs typeface="Arial"/>
            </a:endParaRPr>
          </a:p>
          <a:p>
            <a:pPr marL="125095" indent="-125095"/>
            <a:endParaRPr lang="de-CH">
              <a:cs typeface="Arial"/>
            </a:endParaRPr>
          </a:p>
          <a:p>
            <a:pPr marL="125095" indent="-125095"/>
            <a:endParaRPr lang="nb-NO">
              <a:cs typeface="Arial"/>
            </a:endParaRPr>
          </a:p>
        </p:txBody>
      </p:sp>
      <p:sp>
        <p:nvSpPr>
          <p:cNvPr id="4" name="Date Placeholder 3">
            <a:extLst>
              <a:ext uri="{FF2B5EF4-FFF2-40B4-BE49-F238E27FC236}">
                <a16:creationId xmlns:a16="http://schemas.microsoft.com/office/drawing/2014/main" id="{D4CC454D-A5EA-8BF8-6903-78C47DCDCCCE}"/>
              </a:ext>
            </a:extLst>
          </p:cNvPr>
          <p:cNvSpPr>
            <a:spLocks noGrp="1"/>
          </p:cNvSpPr>
          <p:nvPr>
            <p:ph type="dt" sz="half" idx="4294967295"/>
          </p:nvPr>
        </p:nvSpPr>
        <p:spPr>
          <a:xfrm>
            <a:off x="9448800" y="6264275"/>
            <a:ext cx="2743200" cy="365125"/>
          </a:xfrm>
        </p:spPr>
        <p:txBody>
          <a:bodyPr/>
          <a:lstStyle/>
          <a:p>
            <a:fld id="{94B1693D-A4D8-49E3-BD69-8225FD890A89}" type="datetime1">
              <a:rPr lang="de-CH" noProof="0" smtClean="0"/>
              <a:t>10.04.2024</a:t>
            </a:fld>
            <a:endParaRPr lang="de-CH" noProof="0"/>
          </a:p>
        </p:txBody>
      </p:sp>
      <p:sp>
        <p:nvSpPr>
          <p:cNvPr id="5" name="Slide Number Placeholder 4">
            <a:extLst>
              <a:ext uri="{FF2B5EF4-FFF2-40B4-BE49-F238E27FC236}">
                <a16:creationId xmlns:a16="http://schemas.microsoft.com/office/drawing/2014/main" id="{99CD33CF-96B2-08C4-A963-19902646E174}"/>
              </a:ext>
            </a:extLst>
          </p:cNvPr>
          <p:cNvSpPr>
            <a:spLocks noGrp="1"/>
          </p:cNvSpPr>
          <p:nvPr>
            <p:ph type="sldNum" sz="quarter" idx="4294967295"/>
          </p:nvPr>
        </p:nvSpPr>
        <p:spPr>
          <a:xfrm>
            <a:off x="11591925" y="6264275"/>
            <a:ext cx="600075" cy="365125"/>
          </a:xfrm>
        </p:spPr>
        <p:txBody>
          <a:bodyPr/>
          <a:lstStyle/>
          <a:p>
            <a:fld id="{5ACA52AF-F19D-405C-AD5F-7D94B96A5CC3}" type="slidenum">
              <a:rPr lang="de-CH" noProof="0" smtClean="0"/>
              <a:t>21</a:t>
            </a:fld>
            <a:endParaRPr lang="de-CH" noProof="0"/>
          </a:p>
        </p:txBody>
      </p:sp>
      <p:pic>
        <p:nvPicPr>
          <p:cNvPr id="6" name="Picture 4" descr="With Quantum Computing's Rise, Cybersecurity Takes Center Stage | WIRED">
            <a:extLst>
              <a:ext uri="{FF2B5EF4-FFF2-40B4-BE49-F238E27FC236}">
                <a16:creationId xmlns:a16="http://schemas.microsoft.com/office/drawing/2014/main" id="{94CFD52E-D097-00DC-666C-A39CFBA82D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6299" y="374028"/>
            <a:ext cx="4373721" cy="246021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0CBD7C7-8700-C509-652F-7371CC640532}"/>
              </a:ext>
            </a:extLst>
          </p:cNvPr>
          <p:cNvSpPr txBox="1"/>
          <p:nvPr/>
        </p:nvSpPr>
        <p:spPr>
          <a:xfrm>
            <a:off x="419430" y="5785098"/>
            <a:ext cx="8864270" cy="523220"/>
          </a:xfrm>
          <a:prstGeom prst="rect">
            <a:avLst/>
          </a:prstGeom>
          <a:noFill/>
        </p:spPr>
        <p:txBody>
          <a:bodyPr wrap="square">
            <a:spAutoFit/>
          </a:bodyPr>
          <a:lstStyle/>
          <a:p>
            <a:r>
              <a:rPr lang="de-CH" sz="1400">
                <a:solidFill>
                  <a:schemeClr val="bg1">
                    <a:lumMod val="75000"/>
                  </a:schemeClr>
                </a:solidFill>
              </a:rPr>
              <a:t>https://www.wired.com/sponsored/story/with-quantum-computings-rise-cybersecurity-takes-center-stage/</a:t>
            </a:r>
          </a:p>
          <a:p>
            <a:r>
              <a:rPr lang="de-CH" sz="1400">
                <a:solidFill>
                  <a:schemeClr val="bg1">
                    <a:lumMod val="75000"/>
                  </a:schemeClr>
                </a:solidFill>
              </a:rPr>
              <a:t>https://physicsworld.com/a/a-roadmap-for-the-quantum-internet/</a:t>
            </a:r>
          </a:p>
        </p:txBody>
      </p:sp>
      <p:pic>
        <p:nvPicPr>
          <p:cNvPr id="1026" name="Picture 2">
            <a:extLst>
              <a:ext uri="{FF2B5EF4-FFF2-40B4-BE49-F238E27FC236}">
                <a16:creationId xmlns:a16="http://schemas.microsoft.com/office/drawing/2014/main" id="{35B47CD3-E827-591D-185F-CD530AF230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6299" y="3072356"/>
            <a:ext cx="4373721" cy="2460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47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FE16B-0409-2CEA-9B33-8C8107FB44AE}"/>
              </a:ext>
            </a:extLst>
          </p:cNvPr>
          <p:cNvSpPr>
            <a:spLocks noGrp="1"/>
          </p:cNvSpPr>
          <p:nvPr>
            <p:ph type="title"/>
          </p:nvPr>
        </p:nvSpPr>
        <p:spPr/>
        <p:txBody>
          <a:bodyPr/>
          <a:lstStyle/>
          <a:p>
            <a:r>
              <a:rPr lang="en-US" sz="3200"/>
              <a:t>Transmitting information </a:t>
            </a:r>
            <a:br>
              <a:rPr lang="en-US" sz="3200"/>
            </a:br>
            <a:r>
              <a:rPr lang="en-US" sz="3200">
                <a:solidFill>
                  <a:schemeClr val="bg1">
                    <a:lumMod val="50000"/>
                  </a:schemeClr>
                </a:solidFill>
              </a:rPr>
              <a:t>Flying qubits </a:t>
            </a:r>
            <a:endParaRPr lang="de-CH" sz="3200">
              <a:solidFill>
                <a:schemeClr val="bg1">
                  <a:lumMod val="50000"/>
                </a:schemeClr>
              </a:solidFill>
            </a:endParaRPr>
          </a:p>
        </p:txBody>
      </p:sp>
      <p:sp>
        <p:nvSpPr>
          <p:cNvPr id="6" name="Content Placeholder 5"/>
          <p:cNvSpPr>
            <a:spLocks noGrp="1"/>
          </p:cNvSpPr>
          <p:nvPr>
            <p:ph sz="quarter" idx="28"/>
          </p:nvPr>
        </p:nvSpPr>
        <p:spPr>
          <a:xfrm>
            <a:off x="360044" y="1480929"/>
            <a:ext cx="7869556" cy="4783345"/>
          </a:xfrm>
        </p:spPr>
        <p:txBody>
          <a:bodyPr vert="horz" lIns="0" tIns="0" rIns="0" bIns="0" rtlCol="0" anchor="t">
            <a:noAutofit/>
          </a:bodyPr>
          <a:lstStyle/>
          <a:p>
            <a:pPr marL="125095" indent="-125095"/>
            <a:r>
              <a:rPr lang="en-US" b="1"/>
              <a:t>  Individual or entangled photons are used to transmit data in a provably secure way </a:t>
            </a:r>
            <a:endParaRPr lang="en-US"/>
          </a:p>
          <a:p>
            <a:pPr marL="0" indent="0"/>
            <a:r>
              <a:rPr lang="en-US"/>
              <a:t> </a:t>
            </a:r>
          </a:p>
          <a:p>
            <a:pPr marL="125095" indent="-125095"/>
            <a:r>
              <a:rPr lang="en-US"/>
              <a:t>  Degree of freedom to encode information in </a:t>
            </a:r>
            <a:endParaRPr lang="en-US">
              <a:cs typeface="Arial"/>
            </a:endParaRPr>
          </a:p>
          <a:p>
            <a:pPr marL="800100" lvl="1" indent="-342900">
              <a:buFont typeface="Arial" panose="05000000000000000000" pitchFamily="2" charset="2"/>
              <a:buChar char="•"/>
            </a:pPr>
            <a:r>
              <a:rPr lang="de-CH" err="1"/>
              <a:t>Spatially</a:t>
            </a:r>
            <a:r>
              <a:rPr lang="de-CH"/>
              <a:t> </a:t>
            </a:r>
            <a:r>
              <a:rPr lang="de-CH" err="1"/>
              <a:t>encoded</a:t>
            </a:r>
            <a:r>
              <a:rPr lang="de-CH"/>
              <a:t> </a:t>
            </a:r>
            <a:r>
              <a:rPr lang="de-CH" err="1"/>
              <a:t>qubits</a:t>
            </a:r>
            <a:r>
              <a:rPr lang="de-CH"/>
              <a:t> </a:t>
            </a:r>
          </a:p>
          <a:p>
            <a:pPr marL="800100" lvl="1" indent="-342900">
              <a:buFont typeface="Arial" panose="05000000000000000000" pitchFamily="2" charset="2"/>
              <a:buChar char="•"/>
            </a:pPr>
            <a:r>
              <a:rPr lang="de-CH"/>
              <a:t>Temporal </a:t>
            </a:r>
            <a:r>
              <a:rPr lang="de-CH" err="1"/>
              <a:t>structure</a:t>
            </a:r>
            <a:r>
              <a:rPr lang="de-CH"/>
              <a:t> </a:t>
            </a:r>
            <a:endParaRPr lang="de-CH">
              <a:cs typeface="Arial"/>
            </a:endParaRPr>
          </a:p>
          <a:p>
            <a:pPr marL="800100" lvl="1" indent="-342900">
              <a:buFont typeface="Arial" panose="05000000000000000000" pitchFamily="2" charset="2"/>
              <a:buChar char="•"/>
            </a:pPr>
            <a:r>
              <a:rPr lang="de-CH" b="1"/>
              <a:t>State </a:t>
            </a:r>
            <a:r>
              <a:rPr lang="de-CH" b="1" err="1"/>
              <a:t>of</a:t>
            </a:r>
            <a:r>
              <a:rPr lang="de-CH" b="1"/>
              <a:t> </a:t>
            </a:r>
            <a:r>
              <a:rPr lang="de-CH" b="1" err="1"/>
              <a:t>polarization</a:t>
            </a:r>
            <a:r>
              <a:rPr lang="de-CH" b="1"/>
              <a:t> </a:t>
            </a:r>
            <a:endParaRPr lang="de-CH" b="1">
              <a:cs typeface="Arial"/>
            </a:endParaRPr>
          </a:p>
          <a:p>
            <a:pPr marL="266700" lvl="1" indent="0">
              <a:buNone/>
            </a:pPr>
            <a:endParaRPr lang="de-CH"/>
          </a:p>
          <a:p>
            <a:pPr marL="125095" indent="-125095"/>
            <a:r>
              <a:rPr lang="de-CH"/>
              <a:t>  Advantage </a:t>
            </a:r>
            <a:r>
              <a:rPr lang="de-CH" err="1"/>
              <a:t>of</a:t>
            </a:r>
            <a:r>
              <a:rPr lang="de-CH"/>
              <a:t> </a:t>
            </a:r>
            <a:r>
              <a:rPr lang="de-CH" err="1"/>
              <a:t>photonic</a:t>
            </a:r>
            <a:r>
              <a:rPr lang="de-CH"/>
              <a:t> </a:t>
            </a:r>
            <a:r>
              <a:rPr lang="de-CH" err="1"/>
              <a:t>polarization</a:t>
            </a:r>
            <a:r>
              <a:rPr lang="de-CH"/>
              <a:t> </a:t>
            </a:r>
            <a:r>
              <a:rPr lang="de-CH" err="1"/>
              <a:t>qubits</a:t>
            </a:r>
            <a:r>
              <a:rPr lang="de-CH"/>
              <a:t> </a:t>
            </a:r>
            <a:endParaRPr lang="de-CH">
              <a:cs typeface="Arial"/>
            </a:endParaRPr>
          </a:p>
          <a:p>
            <a:pPr marL="685800" lvl="1" indent="-228600">
              <a:buFont typeface="Arial" panose="05000000000000000000" pitchFamily="2" charset="2"/>
              <a:buChar char="•"/>
            </a:pPr>
            <a:r>
              <a:rPr lang="de-CH" err="1"/>
              <a:t>Easily</a:t>
            </a:r>
            <a:r>
              <a:rPr lang="de-CH"/>
              <a:t> </a:t>
            </a:r>
            <a:r>
              <a:rPr lang="de-CH" err="1"/>
              <a:t>generated</a:t>
            </a:r>
            <a:r>
              <a:rPr lang="de-CH"/>
              <a:t> and </a:t>
            </a:r>
            <a:r>
              <a:rPr lang="de-CH" err="1"/>
              <a:t>manipulated</a:t>
            </a:r>
            <a:r>
              <a:rPr lang="de-CH"/>
              <a:t> </a:t>
            </a:r>
            <a:endParaRPr lang="de-CH">
              <a:cs typeface="Arial"/>
            </a:endParaRPr>
          </a:p>
          <a:p>
            <a:pPr marL="685800" lvl="1" indent="-228600">
              <a:buFont typeface="Arial" panose="05000000000000000000" pitchFamily="2" charset="2"/>
              <a:buChar char="•"/>
            </a:pPr>
            <a:r>
              <a:rPr lang="de-CH"/>
              <a:t>Photons </a:t>
            </a:r>
            <a:r>
              <a:rPr lang="de-CH" err="1"/>
              <a:t>interact</a:t>
            </a:r>
            <a:r>
              <a:rPr lang="de-CH"/>
              <a:t> </a:t>
            </a:r>
            <a:r>
              <a:rPr lang="de-CH" err="1"/>
              <a:t>little</a:t>
            </a:r>
            <a:r>
              <a:rPr lang="de-CH"/>
              <a:t> </a:t>
            </a:r>
            <a:r>
              <a:rPr lang="de-CH" err="1"/>
              <a:t>with</a:t>
            </a:r>
            <a:r>
              <a:rPr lang="de-CH"/>
              <a:t> </a:t>
            </a:r>
            <a:r>
              <a:rPr lang="de-CH" err="1"/>
              <a:t>the</a:t>
            </a:r>
            <a:r>
              <a:rPr lang="de-CH"/>
              <a:t> </a:t>
            </a:r>
            <a:r>
              <a:rPr lang="de-CH" err="1"/>
              <a:t>environment</a:t>
            </a:r>
            <a:r>
              <a:rPr lang="de-CH"/>
              <a:t>   </a:t>
            </a:r>
            <a:r>
              <a:rPr lang="de-CH">
                <a:solidFill>
                  <a:srgbClr val="333333"/>
                </a:solidFill>
                <a:latin typeface="-apple-system"/>
              </a:rPr>
              <a:t> </a:t>
            </a:r>
            <a:endParaRPr lang="de-CH">
              <a:cs typeface="Arial"/>
            </a:endParaRPr>
          </a:p>
          <a:p>
            <a:pPr marL="125095" indent="-125095"/>
            <a:endParaRPr lang="nb-NO">
              <a:cs typeface="Arial"/>
            </a:endParaRPr>
          </a:p>
        </p:txBody>
      </p:sp>
      <p:sp>
        <p:nvSpPr>
          <p:cNvPr id="4" name="Date Placeholder 3">
            <a:extLst>
              <a:ext uri="{FF2B5EF4-FFF2-40B4-BE49-F238E27FC236}">
                <a16:creationId xmlns:a16="http://schemas.microsoft.com/office/drawing/2014/main" id="{80269BE3-F45E-9532-51F3-5B4DEE0557E6}"/>
              </a:ext>
            </a:extLst>
          </p:cNvPr>
          <p:cNvSpPr>
            <a:spLocks noGrp="1"/>
          </p:cNvSpPr>
          <p:nvPr>
            <p:ph type="dt" sz="half" idx="4294967295"/>
          </p:nvPr>
        </p:nvSpPr>
        <p:spPr>
          <a:xfrm>
            <a:off x="9448800" y="6264275"/>
            <a:ext cx="2743200" cy="365125"/>
          </a:xfrm>
        </p:spPr>
        <p:txBody>
          <a:bodyPr/>
          <a:lstStyle/>
          <a:p>
            <a:fld id="{94B1693D-A4D8-49E3-BD69-8225FD890A89}" type="datetime1">
              <a:rPr lang="de-CH" noProof="0" smtClean="0"/>
              <a:t>10.04.2024</a:t>
            </a:fld>
            <a:endParaRPr lang="de-CH" noProof="0"/>
          </a:p>
        </p:txBody>
      </p:sp>
      <p:sp>
        <p:nvSpPr>
          <p:cNvPr id="5" name="Slide Number Placeholder 4">
            <a:extLst>
              <a:ext uri="{FF2B5EF4-FFF2-40B4-BE49-F238E27FC236}">
                <a16:creationId xmlns:a16="http://schemas.microsoft.com/office/drawing/2014/main" id="{2FD09706-06B0-7E2F-21ED-B9ED28ACA173}"/>
              </a:ext>
            </a:extLst>
          </p:cNvPr>
          <p:cNvSpPr>
            <a:spLocks noGrp="1"/>
          </p:cNvSpPr>
          <p:nvPr>
            <p:ph type="sldNum" sz="quarter" idx="4294967295"/>
          </p:nvPr>
        </p:nvSpPr>
        <p:spPr>
          <a:xfrm>
            <a:off x="11591925" y="6264275"/>
            <a:ext cx="600075" cy="365125"/>
          </a:xfrm>
        </p:spPr>
        <p:txBody>
          <a:bodyPr/>
          <a:lstStyle/>
          <a:p>
            <a:fld id="{5ACA52AF-F19D-405C-AD5F-7D94B96A5CC3}" type="slidenum">
              <a:rPr lang="de-CH" noProof="0" smtClean="0"/>
              <a:t>22</a:t>
            </a:fld>
            <a:endParaRPr lang="de-CH" noProof="0"/>
          </a:p>
        </p:txBody>
      </p:sp>
      <p:sp>
        <p:nvSpPr>
          <p:cNvPr id="8" name="Freeform 68">
            <a:extLst>
              <a:ext uri="{FF2B5EF4-FFF2-40B4-BE49-F238E27FC236}">
                <a16:creationId xmlns:a16="http://schemas.microsoft.com/office/drawing/2014/main" id="{9313852D-24F1-40BB-C92D-C31A546A5D09}"/>
              </a:ext>
            </a:extLst>
          </p:cNvPr>
          <p:cNvSpPr/>
          <p:nvPr/>
        </p:nvSpPr>
        <p:spPr>
          <a:xfrm rot="19717885">
            <a:off x="8564005" y="600280"/>
            <a:ext cx="2262749" cy="1466250"/>
          </a:xfrm>
          <a:custGeom>
            <a:avLst/>
            <a:gdLst>
              <a:gd name="connsiteX0" fmla="*/ 0 w 960994"/>
              <a:gd name="connsiteY0" fmla="*/ 238968 h 536301"/>
              <a:gd name="connsiteX1" fmla="*/ 99012 w 960994"/>
              <a:gd name="connsiteY1" fmla="*/ 238968 h 536301"/>
              <a:gd name="connsiteX2" fmla="*/ 145606 w 960994"/>
              <a:gd name="connsiteY2" fmla="*/ 145781 h 536301"/>
              <a:gd name="connsiteX3" fmla="*/ 168902 w 960994"/>
              <a:gd name="connsiteY3" fmla="*/ 320507 h 536301"/>
              <a:gd name="connsiteX4" fmla="*/ 221320 w 960994"/>
              <a:gd name="connsiteY4" fmla="*/ 93363 h 536301"/>
              <a:gd name="connsiteX5" fmla="*/ 262090 w 960994"/>
              <a:gd name="connsiteY5" fmla="*/ 396222 h 536301"/>
              <a:gd name="connsiteX6" fmla="*/ 314507 w 960994"/>
              <a:gd name="connsiteY6" fmla="*/ 35121 h 536301"/>
              <a:gd name="connsiteX7" fmla="*/ 355277 w 960994"/>
              <a:gd name="connsiteY7" fmla="*/ 471936 h 536301"/>
              <a:gd name="connsiteX8" fmla="*/ 454288 w 960994"/>
              <a:gd name="connsiteY8" fmla="*/ 176 h 536301"/>
              <a:gd name="connsiteX9" fmla="*/ 495058 w 960994"/>
              <a:gd name="connsiteY9" fmla="*/ 536003 h 536301"/>
              <a:gd name="connsiteX10" fmla="*/ 559124 w 960994"/>
              <a:gd name="connsiteY10" fmla="*/ 81715 h 536301"/>
              <a:gd name="connsiteX11" fmla="*/ 623190 w 960994"/>
              <a:gd name="connsiteY11" fmla="*/ 460288 h 536301"/>
              <a:gd name="connsiteX12" fmla="*/ 669784 w 960994"/>
              <a:gd name="connsiteY12" fmla="*/ 151605 h 536301"/>
              <a:gd name="connsiteX13" fmla="*/ 722202 w 960994"/>
              <a:gd name="connsiteY13" fmla="*/ 367101 h 536301"/>
              <a:gd name="connsiteX14" fmla="*/ 774620 w 960994"/>
              <a:gd name="connsiteY14" fmla="*/ 268089 h 536301"/>
              <a:gd name="connsiteX15" fmla="*/ 838686 w 960994"/>
              <a:gd name="connsiteY15" fmla="*/ 227320 h 536301"/>
              <a:gd name="connsiteX16" fmla="*/ 960994 w 960994"/>
              <a:gd name="connsiteY16" fmla="*/ 233144 h 5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994" h="536301">
                <a:moveTo>
                  <a:pt x="0" y="238968"/>
                </a:moveTo>
                <a:cubicBezTo>
                  <a:pt x="37372" y="246733"/>
                  <a:pt x="74744" y="254499"/>
                  <a:pt x="99012" y="238968"/>
                </a:cubicBezTo>
                <a:cubicBezTo>
                  <a:pt x="123280" y="223437"/>
                  <a:pt x="133958" y="132191"/>
                  <a:pt x="145606" y="145781"/>
                </a:cubicBezTo>
                <a:cubicBezTo>
                  <a:pt x="157254" y="159371"/>
                  <a:pt x="156283" y="329243"/>
                  <a:pt x="168902" y="320507"/>
                </a:cubicBezTo>
                <a:cubicBezTo>
                  <a:pt x="181521" y="311771"/>
                  <a:pt x="205789" y="80744"/>
                  <a:pt x="221320" y="93363"/>
                </a:cubicBezTo>
                <a:cubicBezTo>
                  <a:pt x="236851" y="105982"/>
                  <a:pt x="246559" y="405929"/>
                  <a:pt x="262090" y="396222"/>
                </a:cubicBezTo>
                <a:cubicBezTo>
                  <a:pt x="277621" y="386515"/>
                  <a:pt x="298976" y="22502"/>
                  <a:pt x="314507" y="35121"/>
                </a:cubicBezTo>
                <a:cubicBezTo>
                  <a:pt x="330038" y="47740"/>
                  <a:pt x="331980" y="477760"/>
                  <a:pt x="355277" y="471936"/>
                </a:cubicBezTo>
                <a:cubicBezTo>
                  <a:pt x="378574" y="466112"/>
                  <a:pt x="430991" y="-10502"/>
                  <a:pt x="454288" y="176"/>
                </a:cubicBezTo>
                <a:cubicBezTo>
                  <a:pt x="477585" y="10854"/>
                  <a:pt x="477585" y="522413"/>
                  <a:pt x="495058" y="536003"/>
                </a:cubicBezTo>
                <a:cubicBezTo>
                  <a:pt x="512531" y="549593"/>
                  <a:pt x="537769" y="94334"/>
                  <a:pt x="559124" y="81715"/>
                </a:cubicBezTo>
                <a:cubicBezTo>
                  <a:pt x="580479" y="69096"/>
                  <a:pt x="604747" y="448640"/>
                  <a:pt x="623190" y="460288"/>
                </a:cubicBezTo>
                <a:cubicBezTo>
                  <a:pt x="641633" y="471936"/>
                  <a:pt x="653282" y="167136"/>
                  <a:pt x="669784" y="151605"/>
                </a:cubicBezTo>
                <a:cubicBezTo>
                  <a:pt x="686286" y="136074"/>
                  <a:pt x="704729" y="347687"/>
                  <a:pt x="722202" y="367101"/>
                </a:cubicBezTo>
                <a:cubicBezTo>
                  <a:pt x="739675" y="386515"/>
                  <a:pt x="755206" y="291386"/>
                  <a:pt x="774620" y="268089"/>
                </a:cubicBezTo>
                <a:cubicBezTo>
                  <a:pt x="794034" y="244792"/>
                  <a:pt x="807624" y="233144"/>
                  <a:pt x="838686" y="227320"/>
                </a:cubicBezTo>
                <a:cubicBezTo>
                  <a:pt x="869748" y="221496"/>
                  <a:pt x="950316" y="222466"/>
                  <a:pt x="960994" y="233144"/>
                </a:cubicBezTo>
              </a:path>
            </a:pathLst>
          </a:custGeom>
          <a:noFill/>
          <a:ln w="38100">
            <a:solidFill>
              <a:srgbClr val="FFC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pic>
        <p:nvPicPr>
          <p:cNvPr id="9" name="Content Placeholder 6">
            <a:extLst>
              <a:ext uri="{FF2B5EF4-FFF2-40B4-BE49-F238E27FC236}">
                <a16:creationId xmlns:a16="http://schemas.microsoft.com/office/drawing/2014/main" id="{E5E9792E-FB63-B022-5680-D49F4A770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7750" y="2505830"/>
            <a:ext cx="2951123" cy="3857675"/>
          </a:xfrm>
          <a:prstGeom prst="rect">
            <a:avLst/>
          </a:prstGeom>
        </p:spPr>
      </p:pic>
    </p:spTree>
    <p:extLst>
      <p:ext uri="{BB962C8B-B14F-4D97-AF65-F5344CB8AC3E}">
        <p14:creationId xmlns:p14="http://schemas.microsoft.com/office/powerpoint/2010/main" val="221666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205065-DE4E-58E3-5EF1-F81B881AB3C7}"/>
              </a:ext>
            </a:extLst>
          </p:cNvPr>
          <p:cNvSpPr>
            <a:spLocks noGrp="1"/>
          </p:cNvSpPr>
          <p:nvPr>
            <p:ph type="title"/>
          </p:nvPr>
        </p:nvSpPr>
        <p:spPr/>
        <p:txBody>
          <a:bodyPr/>
          <a:lstStyle/>
          <a:p>
            <a:r>
              <a:rPr lang="en-US" sz="3200"/>
              <a:t>Why quantum communication? </a:t>
            </a:r>
            <a:br>
              <a:rPr lang="en-US" sz="3200"/>
            </a:br>
            <a:r>
              <a:rPr lang="en-US" sz="3200">
                <a:solidFill>
                  <a:schemeClr val="bg1">
                    <a:lumMod val="50000"/>
                  </a:schemeClr>
                </a:solidFill>
              </a:rPr>
              <a:t>Security in the quantum age </a:t>
            </a:r>
            <a:endParaRPr lang="de-CH" sz="3200">
              <a:cs typeface="Arial"/>
            </a:endParaRPr>
          </a:p>
        </p:txBody>
      </p:sp>
      <p:sp>
        <p:nvSpPr>
          <p:cNvPr id="3" name="Date Placeholder 2">
            <a:extLst>
              <a:ext uri="{FF2B5EF4-FFF2-40B4-BE49-F238E27FC236}">
                <a16:creationId xmlns:a16="http://schemas.microsoft.com/office/drawing/2014/main" id="{FA7031E8-DFF9-763D-AA31-813D37D0BC8B}"/>
              </a:ext>
            </a:extLst>
          </p:cNvPr>
          <p:cNvSpPr>
            <a:spLocks noGrp="1"/>
          </p:cNvSpPr>
          <p:nvPr>
            <p:ph type="dt" sz="half" idx="4294967295"/>
          </p:nvPr>
        </p:nvSpPr>
        <p:spPr>
          <a:xfrm>
            <a:off x="9448800" y="6264275"/>
            <a:ext cx="2743200" cy="365125"/>
          </a:xfrm>
        </p:spPr>
        <p:txBody>
          <a:bodyPr/>
          <a:lstStyle/>
          <a:p>
            <a:fld id="{07538F22-436E-41E5-9E0A-DADFB2832EA3}" type="datetime1">
              <a:rPr lang="de-CH" noProof="0" smtClean="0"/>
              <a:t>10.04.2024</a:t>
            </a:fld>
            <a:endParaRPr lang="de-CH" noProof="0"/>
          </a:p>
        </p:txBody>
      </p:sp>
      <p:sp>
        <p:nvSpPr>
          <p:cNvPr id="4" name="Slide Number Placeholder 3">
            <a:extLst>
              <a:ext uri="{FF2B5EF4-FFF2-40B4-BE49-F238E27FC236}">
                <a16:creationId xmlns:a16="http://schemas.microsoft.com/office/drawing/2014/main" id="{64087CB8-03A7-CC13-8766-DFC56B328906}"/>
              </a:ext>
            </a:extLst>
          </p:cNvPr>
          <p:cNvSpPr>
            <a:spLocks noGrp="1"/>
          </p:cNvSpPr>
          <p:nvPr>
            <p:ph type="sldNum" sz="quarter" idx="4294967295"/>
          </p:nvPr>
        </p:nvSpPr>
        <p:spPr>
          <a:xfrm>
            <a:off x="11591925" y="6264275"/>
            <a:ext cx="600075" cy="365125"/>
          </a:xfrm>
        </p:spPr>
        <p:txBody>
          <a:bodyPr/>
          <a:lstStyle/>
          <a:p>
            <a:fld id="{5ACA52AF-F19D-405C-AD5F-7D94B96A5CC3}" type="slidenum">
              <a:rPr lang="de-CH" noProof="0" smtClean="0"/>
              <a:pPr/>
              <a:t>23</a:t>
            </a:fld>
            <a:endParaRPr lang="de-CH" noProof="0"/>
          </a:p>
        </p:txBody>
      </p:sp>
      <p:pic>
        <p:nvPicPr>
          <p:cNvPr id="2052" name="Picture 4">
            <a:extLst>
              <a:ext uri="{FF2B5EF4-FFF2-40B4-BE49-F238E27FC236}">
                <a16:creationId xmlns:a16="http://schemas.microsoft.com/office/drawing/2014/main" id="{A580B387-4A7F-4061-E7AB-FACE81311D39}"/>
              </a:ext>
            </a:extLst>
          </p:cNvPr>
          <p:cNvPicPr>
            <a:picLocks noGrp="1" noChangeAspect="1" noChangeArrowheads="1"/>
          </p:cNvPicPr>
          <p:nvPr>
            <p:ph idx="4294967295"/>
          </p:nvPr>
        </p:nvPicPr>
        <p:blipFill>
          <a:blip r:embed="rId3" cstate="hqprint">
            <a:extLst>
              <a:ext uri="{28A0092B-C50C-407E-A947-70E740481C1C}">
                <a14:useLocalDpi xmlns:a14="http://schemas.microsoft.com/office/drawing/2010/main" val="0"/>
              </a:ext>
            </a:extLst>
          </a:blip>
          <a:srcRect/>
          <a:stretch>
            <a:fillRect/>
          </a:stretch>
        </p:blipFill>
        <p:spPr bwMode="auto">
          <a:xfrm>
            <a:off x="360947" y="1718595"/>
            <a:ext cx="5249863" cy="3000375"/>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81EE90A2-A1DD-25F3-6D5D-5D46A2504B6E}"/>
              </a:ext>
            </a:extLst>
          </p:cNvPr>
          <p:cNvGrpSpPr/>
          <p:nvPr/>
        </p:nvGrpSpPr>
        <p:grpSpPr>
          <a:xfrm>
            <a:off x="6609726" y="1412875"/>
            <a:ext cx="5157788" cy="4562805"/>
            <a:chOff x="6609726" y="1488135"/>
            <a:chExt cx="5157788" cy="4562805"/>
          </a:xfrm>
        </p:grpSpPr>
        <p:pic>
          <p:nvPicPr>
            <p:cNvPr id="8" name="Picture 2">
              <a:extLst>
                <a:ext uri="{FF2B5EF4-FFF2-40B4-BE49-F238E27FC236}">
                  <a16:creationId xmlns:a16="http://schemas.microsoft.com/office/drawing/2014/main" id="{4F39FC1E-C03F-E75D-14F8-93E95BD28E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726" y="1488135"/>
              <a:ext cx="5061573" cy="35114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1102D17-5F94-218B-C5F2-8046598D9659}"/>
                </a:ext>
              </a:extLst>
            </p:cNvPr>
            <p:cNvSpPr txBox="1"/>
            <p:nvPr/>
          </p:nvSpPr>
          <p:spPr>
            <a:xfrm>
              <a:off x="6609727" y="5620053"/>
              <a:ext cx="5157787" cy="430887"/>
            </a:xfrm>
            <a:prstGeom prst="rect">
              <a:avLst/>
            </a:prstGeom>
            <a:noFill/>
          </p:spPr>
          <p:txBody>
            <a:bodyPr wrap="square">
              <a:spAutoFit/>
            </a:bodyPr>
            <a:lstStyle/>
            <a:p>
              <a:r>
                <a:rPr lang="nb-NO" sz="1100">
                  <a:solidFill>
                    <a:schemeClr val="bg1">
                      <a:lumMod val="75000"/>
                    </a:schemeClr>
                  </a:solidFill>
                </a:rPr>
                <a:t>IBM Research, </a:t>
              </a:r>
              <a:r>
                <a:rPr lang="de-CH" sz="1100" b="0" i="0" strike="noStrike">
                  <a:solidFill>
                    <a:schemeClr val="bg1">
                      <a:lumMod val="75000"/>
                    </a:schemeClr>
                  </a:solidFill>
                  <a:effectLst/>
                  <a:hlinkClick r:id="rId5">
                    <a:extLst>
                      <a:ext uri="{A12FA001-AC4F-418D-AE19-62706E023703}">
                        <ahyp:hlinkClr xmlns:ahyp="http://schemas.microsoft.com/office/drawing/2018/hyperlinkcolor" val="tx"/>
                      </a:ext>
                    </a:extLst>
                  </a:hlinkClick>
                </a:rPr>
                <a:t>https://www.flickr.com/photos/ibm_research_zurich/51248690716/</a:t>
              </a:r>
              <a:r>
                <a:rPr lang="nb-NO" sz="1100">
                  <a:solidFill>
                    <a:schemeClr val="bg1">
                      <a:lumMod val="75000"/>
                    </a:schemeClr>
                  </a:solidFill>
                </a:rPr>
                <a:t>, CC BY 2.0</a:t>
              </a:r>
              <a:endParaRPr lang="de-CH" sz="1100">
                <a:solidFill>
                  <a:schemeClr val="bg1">
                    <a:lumMod val="75000"/>
                  </a:schemeClr>
                </a:solidFill>
              </a:endParaRPr>
            </a:p>
          </p:txBody>
        </p:sp>
      </p:grpSp>
      <p:sp>
        <p:nvSpPr>
          <p:cNvPr id="11" name="TextBox 10">
            <a:extLst>
              <a:ext uri="{FF2B5EF4-FFF2-40B4-BE49-F238E27FC236}">
                <a16:creationId xmlns:a16="http://schemas.microsoft.com/office/drawing/2014/main" id="{916CE008-64DC-2859-8A51-81C04D3CA458}"/>
              </a:ext>
            </a:extLst>
          </p:cNvPr>
          <p:cNvSpPr txBox="1"/>
          <p:nvPr/>
        </p:nvSpPr>
        <p:spPr>
          <a:xfrm>
            <a:off x="938212" y="5544793"/>
            <a:ext cx="5157787" cy="430887"/>
          </a:xfrm>
          <a:prstGeom prst="rect">
            <a:avLst/>
          </a:prstGeom>
          <a:noFill/>
        </p:spPr>
        <p:txBody>
          <a:bodyPr wrap="square">
            <a:spAutoFit/>
          </a:bodyPr>
          <a:lstStyle/>
          <a:p>
            <a:r>
              <a:rPr lang="nb-NO" sz="1100">
                <a:solidFill>
                  <a:schemeClr val="bg1">
                    <a:lumMod val="75000"/>
                  </a:schemeClr>
                </a:solidFill>
              </a:rPr>
              <a:t>https://www.healthcarecompliancepros.com/blog/usa-leads-the-way-with-the-most-expensive-healthcare-data-breaches</a:t>
            </a:r>
            <a:endParaRPr lang="de-CH" sz="1100">
              <a:solidFill>
                <a:schemeClr val="bg1">
                  <a:lumMod val="75000"/>
                </a:schemeClr>
              </a:solidFill>
            </a:endParaRPr>
          </a:p>
        </p:txBody>
      </p:sp>
    </p:spTree>
    <p:extLst>
      <p:ext uri="{BB962C8B-B14F-4D97-AF65-F5344CB8AC3E}">
        <p14:creationId xmlns:p14="http://schemas.microsoft.com/office/powerpoint/2010/main" val="2881075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73B1C-BF24-BD62-5F6D-2155AA5AD56B}"/>
              </a:ext>
            </a:extLst>
          </p:cNvPr>
          <p:cNvSpPr>
            <a:spLocks noGrp="1"/>
          </p:cNvSpPr>
          <p:nvPr>
            <p:ph type="title"/>
          </p:nvPr>
        </p:nvSpPr>
        <p:spPr/>
        <p:txBody>
          <a:bodyPr/>
          <a:lstStyle/>
          <a:p>
            <a:r>
              <a:rPr lang="en-US" sz="3200"/>
              <a:t>Security through quantum mechanics  </a:t>
            </a:r>
            <a:br>
              <a:rPr lang="en-US" sz="3200"/>
            </a:br>
            <a:r>
              <a:rPr lang="en-US" sz="3200">
                <a:solidFill>
                  <a:schemeClr val="bg1">
                    <a:lumMod val="50000"/>
                  </a:schemeClr>
                </a:solidFill>
              </a:rPr>
              <a:t>Quantum key distribution (QKD) </a:t>
            </a:r>
            <a:endParaRPr lang="de-CH" sz="3200">
              <a:solidFill>
                <a:schemeClr val="bg1">
                  <a:lumMod val="50000"/>
                </a:schemeClr>
              </a:solidFill>
            </a:endParaRPr>
          </a:p>
        </p:txBody>
      </p:sp>
      <p:pic>
        <p:nvPicPr>
          <p:cNvPr id="5" name="Content Placeholder 4" descr="Male profile with solid fill">
            <a:extLst>
              <a:ext uri="{FF2B5EF4-FFF2-40B4-BE49-F238E27FC236}">
                <a16:creationId xmlns:a16="http://schemas.microsoft.com/office/drawing/2014/main" id="{E852BC1A-4701-4FCC-BDCB-B2E0B206B853}"/>
              </a:ext>
            </a:extLst>
          </p:cNvPr>
          <p:cNvPicPr>
            <a:picLocks noGrp="1" noChangeAspect="1"/>
          </p:cNvPicPr>
          <p:nvPr>
            <p:ph idx="4294967295"/>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45750" y="2930525"/>
            <a:ext cx="1746250" cy="1747838"/>
          </a:xfrm>
        </p:spPr>
      </p:pic>
      <p:pic>
        <p:nvPicPr>
          <p:cNvPr id="7" name="Graphic 6" descr="Female Profile with solid fill">
            <a:extLst>
              <a:ext uri="{FF2B5EF4-FFF2-40B4-BE49-F238E27FC236}">
                <a16:creationId xmlns:a16="http://schemas.microsoft.com/office/drawing/2014/main" id="{65E1E302-E040-438B-A94B-8262B8514D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1600" y="2930997"/>
            <a:ext cx="1747291" cy="1747291"/>
          </a:xfrm>
          <a:prstGeom prst="rect">
            <a:avLst/>
          </a:prstGeom>
        </p:spPr>
      </p:pic>
      <p:sp>
        <p:nvSpPr>
          <p:cNvPr id="8" name="TextBox 7">
            <a:extLst>
              <a:ext uri="{FF2B5EF4-FFF2-40B4-BE49-F238E27FC236}">
                <a16:creationId xmlns:a16="http://schemas.microsoft.com/office/drawing/2014/main" id="{23FF95B4-3C76-4BF9-AB12-0BBE79345AA9}"/>
              </a:ext>
            </a:extLst>
          </p:cNvPr>
          <p:cNvSpPr txBox="1"/>
          <p:nvPr/>
        </p:nvSpPr>
        <p:spPr>
          <a:xfrm>
            <a:off x="1776206" y="4447455"/>
            <a:ext cx="938077" cy="461665"/>
          </a:xfrm>
          <a:prstGeom prst="rect">
            <a:avLst/>
          </a:prstGeom>
          <a:noFill/>
        </p:spPr>
        <p:txBody>
          <a:bodyPr wrap="none" rtlCol="0">
            <a:spAutoFit/>
          </a:bodyPr>
          <a:lstStyle/>
          <a:p>
            <a:pPr algn="ctr"/>
            <a:r>
              <a:rPr lang="nb-NO" sz="2400"/>
              <a:t>Alice </a:t>
            </a:r>
            <a:endParaRPr lang="de-CH" sz="2400"/>
          </a:p>
        </p:txBody>
      </p:sp>
      <p:sp>
        <p:nvSpPr>
          <p:cNvPr id="9" name="TextBox 8">
            <a:extLst>
              <a:ext uri="{FF2B5EF4-FFF2-40B4-BE49-F238E27FC236}">
                <a16:creationId xmlns:a16="http://schemas.microsoft.com/office/drawing/2014/main" id="{34DA0A69-162A-489E-9690-D798E2A5507B}"/>
              </a:ext>
            </a:extLst>
          </p:cNvPr>
          <p:cNvSpPr txBox="1"/>
          <p:nvPr/>
        </p:nvSpPr>
        <p:spPr>
          <a:xfrm>
            <a:off x="9782569" y="4447454"/>
            <a:ext cx="817853" cy="461665"/>
          </a:xfrm>
          <a:prstGeom prst="rect">
            <a:avLst/>
          </a:prstGeom>
          <a:noFill/>
        </p:spPr>
        <p:txBody>
          <a:bodyPr wrap="none" rtlCol="0">
            <a:spAutoFit/>
          </a:bodyPr>
          <a:lstStyle/>
          <a:p>
            <a:pPr algn="ctr"/>
            <a:r>
              <a:rPr lang="nb-NO" sz="2400"/>
              <a:t>Bob </a:t>
            </a:r>
            <a:endParaRPr lang="de-CH" sz="2400"/>
          </a:p>
        </p:txBody>
      </p:sp>
      <p:pic>
        <p:nvPicPr>
          <p:cNvPr id="11" name="Graphic 10" descr="Alien Face with solid fill">
            <a:extLst>
              <a:ext uri="{FF2B5EF4-FFF2-40B4-BE49-F238E27FC236}">
                <a16:creationId xmlns:a16="http://schemas.microsoft.com/office/drawing/2014/main" id="{FBC17CF5-8584-41A4-B609-CD5B7A4D48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89520" y="3042096"/>
            <a:ext cx="1457696" cy="1457696"/>
          </a:xfrm>
          <a:prstGeom prst="rect">
            <a:avLst/>
          </a:prstGeom>
        </p:spPr>
      </p:pic>
      <p:sp>
        <p:nvSpPr>
          <p:cNvPr id="14" name="TextBox 13">
            <a:extLst>
              <a:ext uri="{FF2B5EF4-FFF2-40B4-BE49-F238E27FC236}">
                <a16:creationId xmlns:a16="http://schemas.microsoft.com/office/drawing/2014/main" id="{ABABAED6-F841-41A0-8907-C055B62186F8}"/>
              </a:ext>
            </a:extLst>
          </p:cNvPr>
          <p:cNvSpPr txBox="1"/>
          <p:nvPr/>
        </p:nvSpPr>
        <p:spPr>
          <a:xfrm>
            <a:off x="5853209" y="4336369"/>
            <a:ext cx="715260" cy="461665"/>
          </a:xfrm>
          <a:prstGeom prst="rect">
            <a:avLst/>
          </a:prstGeom>
          <a:noFill/>
        </p:spPr>
        <p:txBody>
          <a:bodyPr wrap="none" rtlCol="0">
            <a:spAutoFit/>
          </a:bodyPr>
          <a:lstStyle/>
          <a:p>
            <a:pPr algn="ctr"/>
            <a:r>
              <a:rPr lang="nb-NO" sz="2400"/>
              <a:t>Eve</a:t>
            </a:r>
            <a:endParaRPr lang="de-CH" sz="2400"/>
          </a:p>
        </p:txBody>
      </p:sp>
      <p:sp>
        <p:nvSpPr>
          <p:cNvPr id="15" name="Arrow: U-Turn 14">
            <a:extLst>
              <a:ext uri="{FF2B5EF4-FFF2-40B4-BE49-F238E27FC236}">
                <a16:creationId xmlns:a16="http://schemas.microsoft.com/office/drawing/2014/main" id="{53CE8883-9879-4F9E-A736-1A3F5B1CD552}"/>
              </a:ext>
            </a:extLst>
          </p:cNvPr>
          <p:cNvSpPr/>
          <p:nvPr/>
        </p:nvSpPr>
        <p:spPr>
          <a:xfrm>
            <a:off x="2151618" y="1520308"/>
            <a:ext cx="8423156" cy="1348157"/>
          </a:xfrm>
          <a:prstGeom prst="uturnArrow">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Public (classic) channel   </a:t>
            </a:r>
          </a:p>
        </p:txBody>
      </p:sp>
      <p:sp>
        <p:nvSpPr>
          <p:cNvPr id="16" name="TextBox 15">
            <a:extLst>
              <a:ext uri="{FF2B5EF4-FFF2-40B4-BE49-F238E27FC236}">
                <a16:creationId xmlns:a16="http://schemas.microsoft.com/office/drawing/2014/main" id="{D332AF97-24CE-47F1-9DBC-4CB0AA1F6595}"/>
              </a:ext>
            </a:extLst>
          </p:cNvPr>
          <p:cNvSpPr txBox="1"/>
          <p:nvPr/>
        </p:nvSpPr>
        <p:spPr>
          <a:xfrm>
            <a:off x="5231555" y="1499960"/>
            <a:ext cx="2263282" cy="338554"/>
          </a:xfrm>
          <a:prstGeom prst="rect">
            <a:avLst/>
          </a:prstGeom>
          <a:noFill/>
        </p:spPr>
        <p:txBody>
          <a:bodyPr wrap="square" rtlCol="0">
            <a:spAutoFit/>
          </a:bodyPr>
          <a:lstStyle/>
          <a:p>
            <a:r>
              <a:rPr lang="nb-NO" sz="1600">
                <a:solidFill>
                  <a:schemeClr val="bg1"/>
                </a:solidFill>
              </a:rPr>
              <a:t>Encrypted message</a:t>
            </a:r>
            <a:endParaRPr lang="de-CH" sz="1600">
              <a:solidFill>
                <a:schemeClr val="bg1"/>
              </a:solidFill>
            </a:endParaRPr>
          </a:p>
        </p:txBody>
      </p:sp>
      <p:sp>
        <p:nvSpPr>
          <p:cNvPr id="19" name="Arrow: Curved Up 18">
            <a:extLst>
              <a:ext uri="{FF2B5EF4-FFF2-40B4-BE49-F238E27FC236}">
                <a16:creationId xmlns:a16="http://schemas.microsoft.com/office/drawing/2014/main" id="{7B335DFC-33CB-4D2F-B6CA-416F47A584FE}"/>
              </a:ext>
            </a:extLst>
          </p:cNvPr>
          <p:cNvSpPr/>
          <p:nvPr/>
        </p:nvSpPr>
        <p:spPr>
          <a:xfrm>
            <a:off x="2151618" y="4893882"/>
            <a:ext cx="8423156" cy="1156064"/>
          </a:xfrm>
          <a:prstGeom prst="curved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600">
                <a:solidFill>
                  <a:schemeClr val="tx1"/>
                </a:solidFill>
              </a:rPr>
              <a:t>Distribution channel for the quantum key </a:t>
            </a:r>
            <a:endParaRPr lang="de-CH" sz="1600">
              <a:solidFill>
                <a:schemeClr val="tx1"/>
              </a:solidFill>
            </a:endParaRPr>
          </a:p>
        </p:txBody>
      </p:sp>
      <p:sp>
        <p:nvSpPr>
          <p:cNvPr id="20" name="Freeform 68">
            <a:extLst>
              <a:ext uri="{FF2B5EF4-FFF2-40B4-BE49-F238E27FC236}">
                <a16:creationId xmlns:a16="http://schemas.microsoft.com/office/drawing/2014/main" id="{2A4871C2-FBE7-411C-ACE3-3D59D9026A06}"/>
              </a:ext>
            </a:extLst>
          </p:cNvPr>
          <p:cNvSpPr/>
          <p:nvPr/>
        </p:nvSpPr>
        <p:spPr>
          <a:xfrm rot="18826380">
            <a:off x="5089466" y="5781796"/>
            <a:ext cx="960994" cy="536301"/>
          </a:xfrm>
          <a:custGeom>
            <a:avLst/>
            <a:gdLst>
              <a:gd name="connsiteX0" fmla="*/ 0 w 960994"/>
              <a:gd name="connsiteY0" fmla="*/ 238968 h 536301"/>
              <a:gd name="connsiteX1" fmla="*/ 99012 w 960994"/>
              <a:gd name="connsiteY1" fmla="*/ 238968 h 536301"/>
              <a:gd name="connsiteX2" fmla="*/ 145606 w 960994"/>
              <a:gd name="connsiteY2" fmla="*/ 145781 h 536301"/>
              <a:gd name="connsiteX3" fmla="*/ 168902 w 960994"/>
              <a:gd name="connsiteY3" fmla="*/ 320507 h 536301"/>
              <a:gd name="connsiteX4" fmla="*/ 221320 w 960994"/>
              <a:gd name="connsiteY4" fmla="*/ 93363 h 536301"/>
              <a:gd name="connsiteX5" fmla="*/ 262090 w 960994"/>
              <a:gd name="connsiteY5" fmla="*/ 396222 h 536301"/>
              <a:gd name="connsiteX6" fmla="*/ 314507 w 960994"/>
              <a:gd name="connsiteY6" fmla="*/ 35121 h 536301"/>
              <a:gd name="connsiteX7" fmla="*/ 355277 w 960994"/>
              <a:gd name="connsiteY7" fmla="*/ 471936 h 536301"/>
              <a:gd name="connsiteX8" fmla="*/ 454288 w 960994"/>
              <a:gd name="connsiteY8" fmla="*/ 176 h 536301"/>
              <a:gd name="connsiteX9" fmla="*/ 495058 w 960994"/>
              <a:gd name="connsiteY9" fmla="*/ 536003 h 536301"/>
              <a:gd name="connsiteX10" fmla="*/ 559124 w 960994"/>
              <a:gd name="connsiteY10" fmla="*/ 81715 h 536301"/>
              <a:gd name="connsiteX11" fmla="*/ 623190 w 960994"/>
              <a:gd name="connsiteY11" fmla="*/ 460288 h 536301"/>
              <a:gd name="connsiteX12" fmla="*/ 669784 w 960994"/>
              <a:gd name="connsiteY12" fmla="*/ 151605 h 536301"/>
              <a:gd name="connsiteX13" fmla="*/ 722202 w 960994"/>
              <a:gd name="connsiteY13" fmla="*/ 367101 h 536301"/>
              <a:gd name="connsiteX14" fmla="*/ 774620 w 960994"/>
              <a:gd name="connsiteY14" fmla="*/ 268089 h 536301"/>
              <a:gd name="connsiteX15" fmla="*/ 838686 w 960994"/>
              <a:gd name="connsiteY15" fmla="*/ 227320 h 536301"/>
              <a:gd name="connsiteX16" fmla="*/ 960994 w 960994"/>
              <a:gd name="connsiteY16" fmla="*/ 233144 h 5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994" h="536301">
                <a:moveTo>
                  <a:pt x="0" y="238968"/>
                </a:moveTo>
                <a:cubicBezTo>
                  <a:pt x="37372" y="246733"/>
                  <a:pt x="74744" y="254499"/>
                  <a:pt x="99012" y="238968"/>
                </a:cubicBezTo>
                <a:cubicBezTo>
                  <a:pt x="123280" y="223437"/>
                  <a:pt x="133958" y="132191"/>
                  <a:pt x="145606" y="145781"/>
                </a:cubicBezTo>
                <a:cubicBezTo>
                  <a:pt x="157254" y="159371"/>
                  <a:pt x="156283" y="329243"/>
                  <a:pt x="168902" y="320507"/>
                </a:cubicBezTo>
                <a:cubicBezTo>
                  <a:pt x="181521" y="311771"/>
                  <a:pt x="205789" y="80744"/>
                  <a:pt x="221320" y="93363"/>
                </a:cubicBezTo>
                <a:cubicBezTo>
                  <a:pt x="236851" y="105982"/>
                  <a:pt x="246559" y="405929"/>
                  <a:pt x="262090" y="396222"/>
                </a:cubicBezTo>
                <a:cubicBezTo>
                  <a:pt x="277621" y="386515"/>
                  <a:pt x="298976" y="22502"/>
                  <a:pt x="314507" y="35121"/>
                </a:cubicBezTo>
                <a:cubicBezTo>
                  <a:pt x="330038" y="47740"/>
                  <a:pt x="331980" y="477760"/>
                  <a:pt x="355277" y="471936"/>
                </a:cubicBezTo>
                <a:cubicBezTo>
                  <a:pt x="378574" y="466112"/>
                  <a:pt x="430991" y="-10502"/>
                  <a:pt x="454288" y="176"/>
                </a:cubicBezTo>
                <a:cubicBezTo>
                  <a:pt x="477585" y="10854"/>
                  <a:pt x="477585" y="522413"/>
                  <a:pt x="495058" y="536003"/>
                </a:cubicBezTo>
                <a:cubicBezTo>
                  <a:pt x="512531" y="549593"/>
                  <a:pt x="537769" y="94334"/>
                  <a:pt x="559124" y="81715"/>
                </a:cubicBezTo>
                <a:cubicBezTo>
                  <a:pt x="580479" y="69096"/>
                  <a:pt x="604747" y="448640"/>
                  <a:pt x="623190" y="460288"/>
                </a:cubicBezTo>
                <a:cubicBezTo>
                  <a:pt x="641633" y="471936"/>
                  <a:pt x="653282" y="167136"/>
                  <a:pt x="669784" y="151605"/>
                </a:cubicBezTo>
                <a:cubicBezTo>
                  <a:pt x="686286" y="136074"/>
                  <a:pt x="704729" y="347687"/>
                  <a:pt x="722202" y="367101"/>
                </a:cubicBezTo>
                <a:cubicBezTo>
                  <a:pt x="739675" y="386515"/>
                  <a:pt x="755206" y="291386"/>
                  <a:pt x="774620" y="268089"/>
                </a:cubicBezTo>
                <a:cubicBezTo>
                  <a:pt x="794034" y="244792"/>
                  <a:pt x="807624" y="233144"/>
                  <a:pt x="838686" y="227320"/>
                </a:cubicBezTo>
                <a:cubicBezTo>
                  <a:pt x="869748" y="221496"/>
                  <a:pt x="950316" y="222466"/>
                  <a:pt x="960994" y="233144"/>
                </a:cubicBezTo>
              </a:path>
            </a:pathLst>
          </a:custGeom>
          <a:noFill/>
          <a:ln w="28575">
            <a:solidFill>
              <a:srgbClr val="FFC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1" name="Freeform 68">
            <a:extLst>
              <a:ext uri="{FF2B5EF4-FFF2-40B4-BE49-F238E27FC236}">
                <a16:creationId xmlns:a16="http://schemas.microsoft.com/office/drawing/2014/main" id="{5D8C652A-3D70-412B-80B7-E4936039BFF9}"/>
              </a:ext>
            </a:extLst>
          </p:cNvPr>
          <p:cNvSpPr/>
          <p:nvPr/>
        </p:nvSpPr>
        <p:spPr>
          <a:xfrm rot="18826380">
            <a:off x="5737872" y="5797031"/>
            <a:ext cx="960994" cy="536301"/>
          </a:xfrm>
          <a:custGeom>
            <a:avLst/>
            <a:gdLst>
              <a:gd name="connsiteX0" fmla="*/ 0 w 960994"/>
              <a:gd name="connsiteY0" fmla="*/ 238968 h 536301"/>
              <a:gd name="connsiteX1" fmla="*/ 99012 w 960994"/>
              <a:gd name="connsiteY1" fmla="*/ 238968 h 536301"/>
              <a:gd name="connsiteX2" fmla="*/ 145606 w 960994"/>
              <a:gd name="connsiteY2" fmla="*/ 145781 h 536301"/>
              <a:gd name="connsiteX3" fmla="*/ 168902 w 960994"/>
              <a:gd name="connsiteY3" fmla="*/ 320507 h 536301"/>
              <a:gd name="connsiteX4" fmla="*/ 221320 w 960994"/>
              <a:gd name="connsiteY4" fmla="*/ 93363 h 536301"/>
              <a:gd name="connsiteX5" fmla="*/ 262090 w 960994"/>
              <a:gd name="connsiteY5" fmla="*/ 396222 h 536301"/>
              <a:gd name="connsiteX6" fmla="*/ 314507 w 960994"/>
              <a:gd name="connsiteY6" fmla="*/ 35121 h 536301"/>
              <a:gd name="connsiteX7" fmla="*/ 355277 w 960994"/>
              <a:gd name="connsiteY7" fmla="*/ 471936 h 536301"/>
              <a:gd name="connsiteX8" fmla="*/ 454288 w 960994"/>
              <a:gd name="connsiteY8" fmla="*/ 176 h 536301"/>
              <a:gd name="connsiteX9" fmla="*/ 495058 w 960994"/>
              <a:gd name="connsiteY9" fmla="*/ 536003 h 536301"/>
              <a:gd name="connsiteX10" fmla="*/ 559124 w 960994"/>
              <a:gd name="connsiteY10" fmla="*/ 81715 h 536301"/>
              <a:gd name="connsiteX11" fmla="*/ 623190 w 960994"/>
              <a:gd name="connsiteY11" fmla="*/ 460288 h 536301"/>
              <a:gd name="connsiteX12" fmla="*/ 669784 w 960994"/>
              <a:gd name="connsiteY12" fmla="*/ 151605 h 536301"/>
              <a:gd name="connsiteX13" fmla="*/ 722202 w 960994"/>
              <a:gd name="connsiteY13" fmla="*/ 367101 h 536301"/>
              <a:gd name="connsiteX14" fmla="*/ 774620 w 960994"/>
              <a:gd name="connsiteY14" fmla="*/ 268089 h 536301"/>
              <a:gd name="connsiteX15" fmla="*/ 838686 w 960994"/>
              <a:gd name="connsiteY15" fmla="*/ 227320 h 536301"/>
              <a:gd name="connsiteX16" fmla="*/ 960994 w 960994"/>
              <a:gd name="connsiteY16" fmla="*/ 233144 h 5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994" h="536301">
                <a:moveTo>
                  <a:pt x="0" y="238968"/>
                </a:moveTo>
                <a:cubicBezTo>
                  <a:pt x="37372" y="246733"/>
                  <a:pt x="74744" y="254499"/>
                  <a:pt x="99012" y="238968"/>
                </a:cubicBezTo>
                <a:cubicBezTo>
                  <a:pt x="123280" y="223437"/>
                  <a:pt x="133958" y="132191"/>
                  <a:pt x="145606" y="145781"/>
                </a:cubicBezTo>
                <a:cubicBezTo>
                  <a:pt x="157254" y="159371"/>
                  <a:pt x="156283" y="329243"/>
                  <a:pt x="168902" y="320507"/>
                </a:cubicBezTo>
                <a:cubicBezTo>
                  <a:pt x="181521" y="311771"/>
                  <a:pt x="205789" y="80744"/>
                  <a:pt x="221320" y="93363"/>
                </a:cubicBezTo>
                <a:cubicBezTo>
                  <a:pt x="236851" y="105982"/>
                  <a:pt x="246559" y="405929"/>
                  <a:pt x="262090" y="396222"/>
                </a:cubicBezTo>
                <a:cubicBezTo>
                  <a:pt x="277621" y="386515"/>
                  <a:pt x="298976" y="22502"/>
                  <a:pt x="314507" y="35121"/>
                </a:cubicBezTo>
                <a:cubicBezTo>
                  <a:pt x="330038" y="47740"/>
                  <a:pt x="331980" y="477760"/>
                  <a:pt x="355277" y="471936"/>
                </a:cubicBezTo>
                <a:cubicBezTo>
                  <a:pt x="378574" y="466112"/>
                  <a:pt x="430991" y="-10502"/>
                  <a:pt x="454288" y="176"/>
                </a:cubicBezTo>
                <a:cubicBezTo>
                  <a:pt x="477585" y="10854"/>
                  <a:pt x="477585" y="522413"/>
                  <a:pt x="495058" y="536003"/>
                </a:cubicBezTo>
                <a:cubicBezTo>
                  <a:pt x="512531" y="549593"/>
                  <a:pt x="537769" y="94334"/>
                  <a:pt x="559124" y="81715"/>
                </a:cubicBezTo>
                <a:cubicBezTo>
                  <a:pt x="580479" y="69096"/>
                  <a:pt x="604747" y="448640"/>
                  <a:pt x="623190" y="460288"/>
                </a:cubicBezTo>
                <a:cubicBezTo>
                  <a:pt x="641633" y="471936"/>
                  <a:pt x="653282" y="167136"/>
                  <a:pt x="669784" y="151605"/>
                </a:cubicBezTo>
                <a:cubicBezTo>
                  <a:pt x="686286" y="136074"/>
                  <a:pt x="704729" y="347687"/>
                  <a:pt x="722202" y="367101"/>
                </a:cubicBezTo>
                <a:cubicBezTo>
                  <a:pt x="739675" y="386515"/>
                  <a:pt x="755206" y="291386"/>
                  <a:pt x="774620" y="268089"/>
                </a:cubicBezTo>
                <a:cubicBezTo>
                  <a:pt x="794034" y="244792"/>
                  <a:pt x="807624" y="233144"/>
                  <a:pt x="838686" y="227320"/>
                </a:cubicBezTo>
                <a:cubicBezTo>
                  <a:pt x="869748" y="221496"/>
                  <a:pt x="950316" y="222466"/>
                  <a:pt x="960994" y="233144"/>
                </a:cubicBezTo>
              </a:path>
            </a:pathLst>
          </a:custGeom>
          <a:noFill/>
          <a:ln w="28575">
            <a:solidFill>
              <a:srgbClr val="FFC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2" name="Freeform 68">
            <a:extLst>
              <a:ext uri="{FF2B5EF4-FFF2-40B4-BE49-F238E27FC236}">
                <a16:creationId xmlns:a16="http://schemas.microsoft.com/office/drawing/2014/main" id="{9C7C1003-D325-488B-9EE7-BF46616170F3}"/>
              </a:ext>
            </a:extLst>
          </p:cNvPr>
          <p:cNvSpPr/>
          <p:nvPr/>
        </p:nvSpPr>
        <p:spPr>
          <a:xfrm rot="18826380">
            <a:off x="6408736" y="5785155"/>
            <a:ext cx="960994" cy="536301"/>
          </a:xfrm>
          <a:custGeom>
            <a:avLst/>
            <a:gdLst>
              <a:gd name="connsiteX0" fmla="*/ 0 w 960994"/>
              <a:gd name="connsiteY0" fmla="*/ 238968 h 536301"/>
              <a:gd name="connsiteX1" fmla="*/ 99012 w 960994"/>
              <a:gd name="connsiteY1" fmla="*/ 238968 h 536301"/>
              <a:gd name="connsiteX2" fmla="*/ 145606 w 960994"/>
              <a:gd name="connsiteY2" fmla="*/ 145781 h 536301"/>
              <a:gd name="connsiteX3" fmla="*/ 168902 w 960994"/>
              <a:gd name="connsiteY3" fmla="*/ 320507 h 536301"/>
              <a:gd name="connsiteX4" fmla="*/ 221320 w 960994"/>
              <a:gd name="connsiteY4" fmla="*/ 93363 h 536301"/>
              <a:gd name="connsiteX5" fmla="*/ 262090 w 960994"/>
              <a:gd name="connsiteY5" fmla="*/ 396222 h 536301"/>
              <a:gd name="connsiteX6" fmla="*/ 314507 w 960994"/>
              <a:gd name="connsiteY6" fmla="*/ 35121 h 536301"/>
              <a:gd name="connsiteX7" fmla="*/ 355277 w 960994"/>
              <a:gd name="connsiteY7" fmla="*/ 471936 h 536301"/>
              <a:gd name="connsiteX8" fmla="*/ 454288 w 960994"/>
              <a:gd name="connsiteY8" fmla="*/ 176 h 536301"/>
              <a:gd name="connsiteX9" fmla="*/ 495058 w 960994"/>
              <a:gd name="connsiteY9" fmla="*/ 536003 h 536301"/>
              <a:gd name="connsiteX10" fmla="*/ 559124 w 960994"/>
              <a:gd name="connsiteY10" fmla="*/ 81715 h 536301"/>
              <a:gd name="connsiteX11" fmla="*/ 623190 w 960994"/>
              <a:gd name="connsiteY11" fmla="*/ 460288 h 536301"/>
              <a:gd name="connsiteX12" fmla="*/ 669784 w 960994"/>
              <a:gd name="connsiteY12" fmla="*/ 151605 h 536301"/>
              <a:gd name="connsiteX13" fmla="*/ 722202 w 960994"/>
              <a:gd name="connsiteY13" fmla="*/ 367101 h 536301"/>
              <a:gd name="connsiteX14" fmla="*/ 774620 w 960994"/>
              <a:gd name="connsiteY14" fmla="*/ 268089 h 536301"/>
              <a:gd name="connsiteX15" fmla="*/ 838686 w 960994"/>
              <a:gd name="connsiteY15" fmla="*/ 227320 h 536301"/>
              <a:gd name="connsiteX16" fmla="*/ 960994 w 960994"/>
              <a:gd name="connsiteY16" fmla="*/ 233144 h 536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994" h="536301">
                <a:moveTo>
                  <a:pt x="0" y="238968"/>
                </a:moveTo>
                <a:cubicBezTo>
                  <a:pt x="37372" y="246733"/>
                  <a:pt x="74744" y="254499"/>
                  <a:pt x="99012" y="238968"/>
                </a:cubicBezTo>
                <a:cubicBezTo>
                  <a:pt x="123280" y="223437"/>
                  <a:pt x="133958" y="132191"/>
                  <a:pt x="145606" y="145781"/>
                </a:cubicBezTo>
                <a:cubicBezTo>
                  <a:pt x="157254" y="159371"/>
                  <a:pt x="156283" y="329243"/>
                  <a:pt x="168902" y="320507"/>
                </a:cubicBezTo>
                <a:cubicBezTo>
                  <a:pt x="181521" y="311771"/>
                  <a:pt x="205789" y="80744"/>
                  <a:pt x="221320" y="93363"/>
                </a:cubicBezTo>
                <a:cubicBezTo>
                  <a:pt x="236851" y="105982"/>
                  <a:pt x="246559" y="405929"/>
                  <a:pt x="262090" y="396222"/>
                </a:cubicBezTo>
                <a:cubicBezTo>
                  <a:pt x="277621" y="386515"/>
                  <a:pt x="298976" y="22502"/>
                  <a:pt x="314507" y="35121"/>
                </a:cubicBezTo>
                <a:cubicBezTo>
                  <a:pt x="330038" y="47740"/>
                  <a:pt x="331980" y="477760"/>
                  <a:pt x="355277" y="471936"/>
                </a:cubicBezTo>
                <a:cubicBezTo>
                  <a:pt x="378574" y="466112"/>
                  <a:pt x="430991" y="-10502"/>
                  <a:pt x="454288" y="176"/>
                </a:cubicBezTo>
                <a:cubicBezTo>
                  <a:pt x="477585" y="10854"/>
                  <a:pt x="477585" y="522413"/>
                  <a:pt x="495058" y="536003"/>
                </a:cubicBezTo>
                <a:cubicBezTo>
                  <a:pt x="512531" y="549593"/>
                  <a:pt x="537769" y="94334"/>
                  <a:pt x="559124" y="81715"/>
                </a:cubicBezTo>
                <a:cubicBezTo>
                  <a:pt x="580479" y="69096"/>
                  <a:pt x="604747" y="448640"/>
                  <a:pt x="623190" y="460288"/>
                </a:cubicBezTo>
                <a:cubicBezTo>
                  <a:pt x="641633" y="471936"/>
                  <a:pt x="653282" y="167136"/>
                  <a:pt x="669784" y="151605"/>
                </a:cubicBezTo>
                <a:cubicBezTo>
                  <a:pt x="686286" y="136074"/>
                  <a:pt x="704729" y="347687"/>
                  <a:pt x="722202" y="367101"/>
                </a:cubicBezTo>
                <a:cubicBezTo>
                  <a:pt x="739675" y="386515"/>
                  <a:pt x="755206" y="291386"/>
                  <a:pt x="774620" y="268089"/>
                </a:cubicBezTo>
                <a:cubicBezTo>
                  <a:pt x="794034" y="244792"/>
                  <a:pt x="807624" y="233144"/>
                  <a:pt x="838686" y="227320"/>
                </a:cubicBezTo>
                <a:cubicBezTo>
                  <a:pt x="869748" y="221496"/>
                  <a:pt x="950316" y="222466"/>
                  <a:pt x="960994" y="233144"/>
                </a:cubicBezTo>
              </a:path>
            </a:pathLst>
          </a:custGeom>
          <a:noFill/>
          <a:ln w="28575">
            <a:solidFill>
              <a:srgbClr val="FFC000"/>
            </a:solidFill>
            <a:headEnd type="none" w="med" len="me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23" name="Arrow: Up 22">
            <a:extLst>
              <a:ext uri="{FF2B5EF4-FFF2-40B4-BE49-F238E27FC236}">
                <a16:creationId xmlns:a16="http://schemas.microsoft.com/office/drawing/2014/main" id="{6796B1EA-4FC8-438E-94C0-84AC14463732}"/>
              </a:ext>
            </a:extLst>
          </p:cNvPr>
          <p:cNvSpPr/>
          <p:nvPr/>
        </p:nvSpPr>
        <p:spPr>
          <a:xfrm>
            <a:off x="5630974" y="2637050"/>
            <a:ext cx="1159731" cy="445453"/>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4" name="Arrow: Up 23">
            <a:extLst>
              <a:ext uri="{FF2B5EF4-FFF2-40B4-BE49-F238E27FC236}">
                <a16:creationId xmlns:a16="http://schemas.microsoft.com/office/drawing/2014/main" id="{C255F98E-8441-45FA-AEED-98C77C3423CA}"/>
              </a:ext>
            </a:extLst>
          </p:cNvPr>
          <p:cNvSpPr/>
          <p:nvPr/>
        </p:nvSpPr>
        <p:spPr>
          <a:xfrm rot="10800000">
            <a:off x="5610173" y="4854350"/>
            <a:ext cx="1159731" cy="445453"/>
          </a:xfrm>
          <a:prstGeom prst="up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Tree>
    <p:extLst>
      <p:ext uri="{BB962C8B-B14F-4D97-AF65-F5344CB8AC3E}">
        <p14:creationId xmlns:p14="http://schemas.microsoft.com/office/powerpoint/2010/main" val="307137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8FFAA2-313C-FB40-9113-13FF32B522C0}"/>
              </a:ext>
            </a:extLst>
          </p:cNvPr>
          <p:cNvSpPr>
            <a:spLocks noGrp="1"/>
          </p:cNvSpPr>
          <p:nvPr>
            <p:ph type="ftr" sz="quarter" idx="11"/>
          </p:nvPr>
        </p:nvSpPr>
        <p:spPr/>
        <p:txBody>
          <a:bodyPr/>
          <a:lstStyle/>
          <a:p>
            <a:r>
              <a:rPr lang="en-GB"/>
              <a:t>m.e.bathen@fys.uio.no</a:t>
            </a:r>
          </a:p>
        </p:txBody>
      </p:sp>
      <p:sp>
        <p:nvSpPr>
          <p:cNvPr id="5" name="Oval 4">
            <a:extLst>
              <a:ext uri="{FF2B5EF4-FFF2-40B4-BE49-F238E27FC236}">
                <a16:creationId xmlns:a16="http://schemas.microsoft.com/office/drawing/2014/main" id="{A34FAC7B-DD11-FD74-6E59-C67A65A770FB}"/>
              </a:ext>
            </a:extLst>
          </p:cNvPr>
          <p:cNvSpPr/>
          <p:nvPr/>
        </p:nvSpPr>
        <p:spPr>
          <a:xfrm>
            <a:off x="947056" y="2057400"/>
            <a:ext cx="2743200" cy="27432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a:solidFill>
                  <a:schemeClr val="bg1"/>
                </a:solidFill>
              </a:rPr>
              <a:t>1</a:t>
            </a:r>
            <a:r>
              <a:rPr lang="nb-NO" sz="1600" baseline="30000">
                <a:solidFill>
                  <a:schemeClr val="bg1"/>
                </a:solidFill>
              </a:rPr>
              <a:t>st</a:t>
            </a:r>
            <a:r>
              <a:rPr lang="nb-NO" sz="1600">
                <a:solidFill>
                  <a:schemeClr val="bg1"/>
                </a:solidFill>
              </a:rPr>
              <a:t> and 2</a:t>
            </a:r>
            <a:r>
              <a:rPr lang="nb-NO" sz="1600" baseline="30000">
                <a:solidFill>
                  <a:schemeClr val="bg1"/>
                </a:solidFill>
              </a:rPr>
              <a:t>nd</a:t>
            </a:r>
            <a:r>
              <a:rPr lang="nb-NO" sz="1600">
                <a:solidFill>
                  <a:schemeClr val="bg1"/>
                </a:solidFill>
              </a:rPr>
              <a:t> </a:t>
            </a:r>
            <a:r>
              <a:rPr lang="nb-NO" sz="1600" err="1">
                <a:solidFill>
                  <a:schemeClr val="bg1"/>
                </a:solidFill>
              </a:rPr>
              <a:t>quantum</a:t>
            </a:r>
            <a:r>
              <a:rPr lang="nb-NO" sz="1600">
                <a:solidFill>
                  <a:schemeClr val="bg1"/>
                </a:solidFill>
              </a:rPr>
              <a:t> </a:t>
            </a:r>
            <a:r>
              <a:rPr lang="nb-NO" sz="1600" err="1">
                <a:solidFill>
                  <a:schemeClr val="bg1"/>
                </a:solidFill>
              </a:rPr>
              <a:t>revolution</a:t>
            </a:r>
            <a:endParaRPr lang="en-US" err="1">
              <a:solidFill>
                <a:schemeClr val="bg1"/>
              </a:solidFill>
            </a:endParaRPr>
          </a:p>
        </p:txBody>
      </p:sp>
      <p:sp>
        <p:nvSpPr>
          <p:cNvPr id="6" name="Oval 5">
            <a:extLst>
              <a:ext uri="{FF2B5EF4-FFF2-40B4-BE49-F238E27FC236}">
                <a16:creationId xmlns:a16="http://schemas.microsoft.com/office/drawing/2014/main" id="{A6D500B5-15C2-6A01-5E3B-ABE63074AB61}"/>
              </a:ext>
            </a:extLst>
          </p:cNvPr>
          <p:cNvSpPr/>
          <p:nvPr/>
        </p:nvSpPr>
        <p:spPr>
          <a:xfrm>
            <a:off x="4724400" y="2057400"/>
            <a:ext cx="2743200" cy="27432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err="1">
                <a:solidFill>
                  <a:schemeClr val="bg1"/>
                </a:solidFill>
              </a:rPr>
              <a:t>Overview</a:t>
            </a:r>
            <a:r>
              <a:rPr lang="nb-NO" sz="1600">
                <a:solidFill>
                  <a:schemeClr val="bg1"/>
                </a:solidFill>
              </a:rPr>
              <a:t> </a:t>
            </a:r>
            <a:r>
              <a:rPr lang="nb-NO" sz="1600" err="1">
                <a:solidFill>
                  <a:schemeClr val="bg1"/>
                </a:solidFill>
              </a:rPr>
              <a:t>of</a:t>
            </a:r>
            <a:r>
              <a:rPr lang="nb-NO" sz="1600">
                <a:solidFill>
                  <a:schemeClr val="bg1"/>
                </a:solidFill>
              </a:rPr>
              <a:t> </a:t>
            </a:r>
            <a:r>
              <a:rPr lang="nb-NO" sz="1600" err="1">
                <a:solidFill>
                  <a:schemeClr val="bg1"/>
                </a:solidFill>
              </a:rPr>
              <a:t>quantum</a:t>
            </a:r>
            <a:r>
              <a:rPr lang="nb-NO" sz="1600">
                <a:solidFill>
                  <a:schemeClr val="bg1"/>
                </a:solidFill>
              </a:rPr>
              <a:t> </a:t>
            </a:r>
            <a:r>
              <a:rPr lang="nb-NO" sz="1600" err="1">
                <a:solidFill>
                  <a:schemeClr val="bg1"/>
                </a:solidFill>
              </a:rPr>
              <a:t>technologies</a:t>
            </a:r>
            <a:endParaRPr lang="en-US" err="1">
              <a:solidFill>
                <a:schemeClr val="bg1"/>
              </a:solidFill>
            </a:endParaRPr>
          </a:p>
        </p:txBody>
      </p:sp>
      <p:sp>
        <p:nvSpPr>
          <p:cNvPr id="7" name="Oval 6">
            <a:extLst>
              <a:ext uri="{FF2B5EF4-FFF2-40B4-BE49-F238E27FC236}">
                <a16:creationId xmlns:a16="http://schemas.microsoft.com/office/drawing/2014/main" id="{DD1EA07A-A1D8-8E56-1E9E-640FC35D45FE}"/>
              </a:ext>
            </a:extLst>
          </p:cNvPr>
          <p:cNvSpPr/>
          <p:nvPr/>
        </p:nvSpPr>
        <p:spPr>
          <a:xfrm>
            <a:off x="8501744" y="2057400"/>
            <a:ext cx="2743200" cy="2743200"/>
          </a:xfrm>
          <a:prstGeom prst="ellipse">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a:solidFill>
                  <a:schemeClr val="bg1"/>
                </a:solidFill>
              </a:rPr>
              <a:t>Status and </a:t>
            </a:r>
            <a:r>
              <a:rPr lang="nb-NO" sz="1600" err="1">
                <a:solidFill>
                  <a:schemeClr val="bg1"/>
                </a:solidFill>
              </a:rPr>
              <a:t>opportunities</a:t>
            </a:r>
            <a:endParaRPr lang="en-US" err="1">
              <a:solidFill>
                <a:schemeClr val="bg1"/>
              </a:solidFill>
            </a:endParaRPr>
          </a:p>
        </p:txBody>
      </p:sp>
    </p:spTree>
    <p:extLst>
      <p:ext uri="{BB962C8B-B14F-4D97-AF65-F5344CB8AC3E}">
        <p14:creationId xmlns:p14="http://schemas.microsoft.com/office/powerpoint/2010/main" val="9886405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20821" y="5879518"/>
            <a:ext cx="2149154" cy="765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Rektangel 3">
            <a:extLst>
              <a:ext uri="{FF2B5EF4-FFF2-40B4-BE49-F238E27FC236}">
                <a16:creationId xmlns:a16="http://schemas.microsoft.com/office/drawing/2014/main" id="{8FB785FF-8FD9-AEE9-99B5-3B568F17806C}"/>
              </a:ext>
            </a:extLst>
          </p:cNvPr>
          <p:cNvSpPr/>
          <p:nvPr/>
        </p:nvSpPr>
        <p:spPr>
          <a:xfrm>
            <a:off x="0" y="0"/>
            <a:ext cx="12192000" cy="1070974"/>
          </a:xfrm>
          <a:prstGeom prst="rect">
            <a:avLst/>
          </a:prstGeom>
          <a:solidFill>
            <a:srgbClr val="207685"/>
          </a:solidFill>
          <a:ln>
            <a:solidFill>
              <a:srgbClr val="2076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 name="Tittel 1">
            <a:extLst>
              <a:ext uri="{FF2B5EF4-FFF2-40B4-BE49-F238E27FC236}">
                <a16:creationId xmlns:a16="http://schemas.microsoft.com/office/drawing/2014/main" id="{9DEDB346-836F-C7B3-AEEC-65C785DB25B2}"/>
              </a:ext>
            </a:extLst>
          </p:cNvPr>
          <p:cNvSpPr>
            <a:spLocks noGrp="1"/>
          </p:cNvSpPr>
          <p:nvPr>
            <p:ph type="title"/>
          </p:nvPr>
        </p:nvSpPr>
        <p:spPr/>
        <p:txBody>
          <a:bodyPr>
            <a:normAutofit fontScale="90000"/>
          </a:bodyPr>
          <a:lstStyle/>
          <a:p>
            <a:r>
              <a:rPr lang="en-GB" sz="2800">
                <a:solidFill>
                  <a:schemeClr val="bg1"/>
                </a:solidFill>
                <a:latin typeface="Arial"/>
                <a:cs typeface="Arial"/>
              </a:rPr>
              <a:t>Quantum technology is a major theme in research and technology development </a:t>
            </a:r>
            <a:endParaRPr lang="en-GB" sz="2800">
              <a:solidFill>
                <a:schemeClr val="bg1"/>
              </a:solidFill>
              <a:latin typeface="Arial" panose="020B0604020202020204" pitchFamily="34"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360044" y="1701752"/>
            <a:ext cx="4895001" cy="4064402"/>
          </a:xfrm>
          <a:prstGeom prst="rect">
            <a:avLst/>
          </a:prstGeom>
        </p:spPr>
      </p:pic>
      <p:pic>
        <p:nvPicPr>
          <p:cNvPr id="6" name="Picture 8" descr="Why investors love quantum-as-a-service | Sifted">
            <a:extLst>
              <a:ext uri="{FF2B5EF4-FFF2-40B4-BE49-F238E27FC236}">
                <a16:creationId xmlns:a16="http://schemas.microsoft.com/office/drawing/2014/main" id="{A8C45703-7427-CE87-0694-ADAC22D70EA7}"/>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5478243" y="2376932"/>
            <a:ext cx="5870563" cy="2399756"/>
          </a:xfrm>
          <a:prstGeom prst="rect">
            <a:avLst/>
          </a:prstGeom>
          <a:noFill/>
          <a:extLst>
            <a:ext uri="{909E8E84-426E-40DD-AFC4-6F175D3DCCD1}">
              <a14:hiddenFill xmlns:a14="http://schemas.microsoft.com/office/drawing/2010/main">
                <a:solidFill>
                  <a:srgbClr val="FFFFFF"/>
                </a:solidFill>
              </a14:hiddenFill>
            </a:ext>
          </a:extLst>
        </p:spPr>
      </p:pic>
      <p:sp>
        <p:nvSpPr>
          <p:cNvPr id="10" name="TekstSylinder 9">
            <a:extLst>
              <a:ext uri="{FF2B5EF4-FFF2-40B4-BE49-F238E27FC236}">
                <a16:creationId xmlns:a16="http://schemas.microsoft.com/office/drawing/2014/main" id="{053A3007-2C31-664F-78E8-71C35BA2686A}"/>
              </a:ext>
            </a:extLst>
          </p:cNvPr>
          <p:cNvSpPr txBox="1"/>
          <p:nvPr/>
        </p:nvSpPr>
        <p:spPr>
          <a:xfrm>
            <a:off x="6187605" y="4868912"/>
            <a:ext cx="4451838" cy="276999"/>
          </a:xfrm>
          <a:prstGeom prst="rect">
            <a:avLst/>
          </a:prstGeom>
          <a:noFill/>
        </p:spPr>
        <p:txBody>
          <a:bodyPr wrap="square">
            <a:spAutoFit/>
          </a:bodyPr>
          <a:lstStyle/>
          <a:p>
            <a:r>
              <a:rPr lang="nb-NO" sz="1200">
                <a:solidFill>
                  <a:schemeClr val="bg1">
                    <a:lumMod val="65000"/>
                  </a:schemeClr>
                </a:solidFill>
              </a:rPr>
              <a:t>https://www.aspi.org.au/report/critical-technology-tracker</a:t>
            </a:r>
          </a:p>
        </p:txBody>
      </p:sp>
      <p:sp>
        <p:nvSpPr>
          <p:cNvPr id="9" name="Rounded Rectangle 8"/>
          <p:cNvSpPr/>
          <p:nvPr/>
        </p:nvSpPr>
        <p:spPr>
          <a:xfrm>
            <a:off x="1222311" y="3144416"/>
            <a:ext cx="2957804" cy="864789"/>
          </a:xfrm>
          <a:prstGeom prst="roundRect">
            <a:avLst/>
          </a:prstGeom>
          <a:solidFill>
            <a:srgbClr val="20768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400" err="1"/>
              <a:t>McKinsey</a:t>
            </a:r>
            <a:r>
              <a:rPr lang="nb-NO" sz="1400"/>
              <a:t> </a:t>
            </a:r>
            <a:r>
              <a:rPr lang="nb-NO" sz="1400" err="1"/>
              <a:t>estimates</a:t>
            </a:r>
            <a:r>
              <a:rPr lang="nb-NO" sz="1400"/>
              <a:t> </a:t>
            </a:r>
            <a:r>
              <a:rPr lang="nb-NO" sz="1400" err="1"/>
              <a:t>investment</a:t>
            </a:r>
            <a:r>
              <a:rPr lang="nb-NO" sz="1400"/>
              <a:t> in QT &gt; 100 billion USD by 2040 </a:t>
            </a:r>
          </a:p>
        </p:txBody>
      </p:sp>
      <p:sp>
        <p:nvSpPr>
          <p:cNvPr id="11" name="Rounded Rectangle 10"/>
          <p:cNvSpPr/>
          <p:nvPr/>
        </p:nvSpPr>
        <p:spPr>
          <a:xfrm>
            <a:off x="6282612" y="2746155"/>
            <a:ext cx="2516155" cy="673512"/>
          </a:xfrm>
          <a:prstGeom prst="roundRect">
            <a:avLst/>
          </a:prstGeom>
          <a:solidFill>
            <a:srgbClr val="20768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400"/>
              <a:t>Quantum sensors and materials </a:t>
            </a:r>
            <a:r>
              <a:rPr lang="nb-NO" sz="1400" err="1"/>
              <a:t>are</a:t>
            </a:r>
            <a:r>
              <a:rPr lang="nb-NO" sz="1400"/>
              <a:t> </a:t>
            </a:r>
            <a:r>
              <a:rPr lang="nb-NO" sz="1400" err="1"/>
              <a:t>being</a:t>
            </a:r>
            <a:r>
              <a:rPr lang="nb-NO" sz="1400"/>
              <a:t> </a:t>
            </a:r>
            <a:r>
              <a:rPr lang="nb-NO" sz="1400" err="1"/>
              <a:t>developed</a:t>
            </a:r>
            <a:r>
              <a:rPr lang="nb-NO" sz="1400"/>
              <a:t> </a:t>
            </a:r>
            <a:r>
              <a:rPr lang="nb-NO" sz="1400" err="1"/>
              <a:t>now</a:t>
            </a:r>
            <a:endParaRPr lang="en-US" err="1"/>
          </a:p>
        </p:txBody>
      </p:sp>
      <p:pic>
        <p:nvPicPr>
          <p:cNvPr id="13" name="Picture 6" descr="Overview of Quantum Initiatives Worldwide 2023 - Qureca">
            <a:extLst>
              <a:ext uri="{FF2B5EF4-FFF2-40B4-BE49-F238E27FC236}">
                <a16:creationId xmlns:a16="http://schemas.microsoft.com/office/drawing/2014/main" id="{18E15037-3EFC-A3B2-BC64-6E47083845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207"/>
          <a:stretch/>
        </p:blipFill>
        <p:spPr bwMode="auto">
          <a:xfrm>
            <a:off x="553866" y="1122380"/>
            <a:ext cx="10794940" cy="520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05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bunntekst 1">
            <a:extLst>
              <a:ext uri="{FF2B5EF4-FFF2-40B4-BE49-F238E27FC236}">
                <a16:creationId xmlns:a16="http://schemas.microsoft.com/office/drawing/2014/main" id="{CFA54720-159D-E09E-37E2-01DA5B034349}"/>
              </a:ext>
            </a:extLst>
          </p:cNvPr>
          <p:cNvSpPr>
            <a:spLocks noGrp="1"/>
          </p:cNvSpPr>
          <p:nvPr>
            <p:ph type="ftr" sz="quarter" idx="29"/>
          </p:nvPr>
        </p:nvSpPr>
        <p:spPr/>
        <p:txBody>
          <a:bodyPr/>
          <a:lstStyle/>
          <a:p>
            <a:r>
              <a:rPr lang="nb-NO"/>
              <a:t>m.e.bathen@fys.uio.no</a:t>
            </a:r>
          </a:p>
        </p:txBody>
      </p:sp>
      <p:grpSp>
        <p:nvGrpSpPr>
          <p:cNvPr id="40" name="Gruppe 39">
            <a:extLst>
              <a:ext uri="{FF2B5EF4-FFF2-40B4-BE49-F238E27FC236}">
                <a16:creationId xmlns:a16="http://schemas.microsoft.com/office/drawing/2014/main" id="{25D6666A-B4E9-6DD2-8F53-5402538554F7}"/>
              </a:ext>
            </a:extLst>
          </p:cNvPr>
          <p:cNvGrpSpPr/>
          <p:nvPr/>
        </p:nvGrpSpPr>
        <p:grpSpPr>
          <a:xfrm>
            <a:off x="10683982" y="2024565"/>
            <a:ext cx="905958" cy="2950159"/>
            <a:chOff x="6566793" y="1556652"/>
            <a:chExt cx="756004" cy="3296196"/>
          </a:xfrm>
        </p:grpSpPr>
        <p:sp>
          <p:nvSpPr>
            <p:cNvPr id="28" name="Avrundet rektangel 27">
              <a:extLst>
                <a:ext uri="{FF2B5EF4-FFF2-40B4-BE49-F238E27FC236}">
                  <a16:creationId xmlns:a16="http://schemas.microsoft.com/office/drawing/2014/main" id="{4DFE40C4-18F1-B164-7479-FEDCFB6D6C17}"/>
                </a:ext>
              </a:extLst>
            </p:cNvPr>
            <p:cNvSpPr/>
            <p:nvPr/>
          </p:nvSpPr>
          <p:spPr>
            <a:xfrm>
              <a:off x="6726824"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9" name="Avrundet rektangel 28">
              <a:extLst>
                <a:ext uri="{FF2B5EF4-FFF2-40B4-BE49-F238E27FC236}">
                  <a16:creationId xmlns:a16="http://schemas.microsoft.com/office/drawing/2014/main" id="{686EF344-6427-FB9C-1DF6-1F179320361C}"/>
                </a:ext>
              </a:extLst>
            </p:cNvPr>
            <p:cNvSpPr/>
            <p:nvPr/>
          </p:nvSpPr>
          <p:spPr>
            <a:xfrm>
              <a:off x="6811730"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0" name="Avrundet rektangel 29">
              <a:extLst>
                <a:ext uri="{FF2B5EF4-FFF2-40B4-BE49-F238E27FC236}">
                  <a16:creationId xmlns:a16="http://schemas.microsoft.com/office/drawing/2014/main" id="{A7EF1090-AA57-1342-865A-F3D030F07939}"/>
                </a:ext>
              </a:extLst>
            </p:cNvPr>
            <p:cNvSpPr/>
            <p:nvPr/>
          </p:nvSpPr>
          <p:spPr>
            <a:xfrm>
              <a:off x="6896636"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1" name="Avrundet rektangel 30">
              <a:extLst>
                <a:ext uri="{FF2B5EF4-FFF2-40B4-BE49-F238E27FC236}">
                  <a16:creationId xmlns:a16="http://schemas.microsoft.com/office/drawing/2014/main" id="{FDA1AA63-A691-B213-E9EA-01CD8001C051}"/>
                </a:ext>
              </a:extLst>
            </p:cNvPr>
            <p:cNvSpPr/>
            <p:nvPr/>
          </p:nvSpPr>
          <p:spPr>
            <a:xfrm>
              <a:off x="6981542"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2" name="Avrundet rektangel 31">
              <a:extLst>
                <a:ext uri="{FF2B5EF4-FFF2-40B4-BE49-F238E27FC236}">
                  <a16:creationId xmlns:a16="http://schemas.microsoft.com/office/drawing/2014/main" id="{1C72576A-F965-02E1-0365-674AD0357923}"/>
                </a:ext>
              </a:extLst>
            </p:cNvPr>
            <p:cNvSpPr/>
            <p:nvPr/>
          </p:nvSpPr>
          <p:spPr>
            <a:xfrm>
              <a:off x="7053378"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3" name="Avrundet rektangel 32">
              <a:extLst>
                <a:ext uri="{FF2B5EF4-FFF2-40B4-BE49-F238E27FC236}">
                  <a16:creationId xmlns:a16="http://schemas.microsoft.com/office/drawing/2014/main" id="{AD3402E2-FAE2-C531-4D8E-1CE152EF5F19}"/>
                </a:ext>
              </a:extLst>
            </p:cNvPr>
            <p:cNvSpPr/>
            <p:nvPr/>
          </p:nvSpPr>
          <p:spPr>
            <a:xfrm>
              <a:off x="7138284"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4" name="Trapes 33">
              <a:extLst>
                <a:ext uri="{FF2B5EF4-FFF2-40B4-BE49-F238E27FC236}">
                  <a16:creationId xmlns:a16="http://schemas.microsoft.com/office/drawing/2014/main" id="{0D991DAC-D628-5261-C9F1-9AB656597166}"/>
                </a:ext>
              </a:extLst>
            </p:cNvPr>
            <p:cNvSpPr/>
            <p:nvPr/>
          </p:nvSpPr>
          <p:spPr>
            <a:xfrm>
              <a:off x="6619047" y="4493621"/>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5" name="Trapes 34">
              <a:extLst>
                <a:ext uri="{FF2B5EF4-FFF2-40B4-BE49-F238E27FC236}">
                  <a16:creationId xmlns:a16="http://schemas.microsoft.com/office/drawing/2014/main" id="{15698B21-B2D8-F075-F56E-5C8D5F6F9642}"/>
                </a:ext>
              </a:extLst>
            </p:cNvPr>
            <p:cNvSpPr/>
            <p:nvPr/>
          </p:nvSpPr>
          <p:spPr>
            <a:xfrm rot="10800000">
              <a:off x="6601085" y="1750425"/>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6" name="Avrundet rektangel 35">
              <a:extLst>
                <a:ext uri="{FF2B5EF4-FFF2-40B4-BE49-F238E27FC236}">
                  <a16:creationId xmlns:a16="http://schemas.microsoft.com/office/drawing/2014/main" id="{6D3F648C-FA15-9035-FBE2-92578C30DBF7}"/>
                </a:ext>
              </a:extLst>
            </p:cNvPr>
            <p:cNvSpPr/>
            <p:nvPr/>
          </p:nvSpPr>
          <p:spPr>
            <a:xfrm>
              <a:off x="6588002" y="4683031"/>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37" name="Avrundet rektangel 36">
              <a:extLst>
                <a:ext uri="{FF2B5EF4-FFF2-40B4-BE49-F238E27FC236}">
                  <a16:creationId xmlns:a16="http://schemas.microsoft.com/office/drawing/2014/main" id="{89762407-0E11-67E1-2592-FED056FB241D}"/>
                </a:ext>
              </a:extLst>
            </p:cNvPr>
            <p:cNvSpPr/>
            <p:nvPr/>
          </p:nvSpPr>
          <p:spPr>
            <a:xfrm>
              <a:off x="6566793" y="1556652"/>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sp>
        <p:nvSpPr>
          <p:cNvPr id="42" name="Rektangel 41">
            <a:extLst>
              <a:ext uri="{FF2B5EF4-FFF2-40B4-BE49-F238E27FC236}">
                <a16:creationId xmlns:a16="http://schemas.microsoft.com/office/drawing/2014/main" id="{120F61A8-528B-93EE-76B6-EFE1EC346315}"/>
              </a:ext>
            </a:extLst>
          </p:cNvPr>
          <p:cNvSpPr/>
          <p:nvPr/>
        </p:nvSpPr>
        <p:spPr>
          <a:xfrm>
            <a:off x="8291529" y="5002877"/>
            <a:ext cx="3528668" cy="336563"/>
          </a:xfrm>
          <a:prstGeom prst="rect">
            <a:avLst/>
          </a:prstGeom>
          <a:solidFill>
            <a:schemeClr val="bg2">
              <a:lumMod val="90000"/>
            </a:schemeClr>
          </a:solid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3" name="Rektangel 42">
            <a:extLst>
              <a:ext uri="{FF2B5EF4-FFF2-40B4-BE49-F238E27FC236}">
                <a16:creationId xmlns:a16="http://schemas.microsoft.com/office/drawing/2014/main" id="{BE99F329-B003-1D41-4340-737940C02432}"/>
              </a:ext>
            </a:extLst>
          </p:cNvPr>
          <p:cNvSpPr/>
          <p:nvPr/>
        </p:nvSpPr>
        <p:spPr>
          <a:xfrm>
            <a:off x="8240161" y="5335837"/>
            <a:ext cx="3660969" cy="336563"/>
          </a:xfrm>
          <a:prstGeom prst="rect">
            <a:avLst/>
          </a:prstGeom>
          <a:solidFill>
            <a:schemeClr val="bg2">
              <a:lumMod val="75000"/>
            </a:schemeClr>
          </a:solid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7" name="Avrundet rektangel 46">
            <a:extLst>
              <a:ext uri="{FF2B5EF4-FFF2-40B4-BE49-F238E27FC236}">
                <a16:creationId xmlns:a16="http://schemas.microsoft.com/office/drawing/2014/main" id="{7EFB2235-C0EB-6446-F24B-B97AEF604DA8}"/>
              </a:ext>
            </a:extLst>
          </p:cNvPr>
          <p:cNvSpPr/>
          <p:nvPr/>
        </p:nvSpPr>
        <p:spPr>
          <a:xfrm>
            <a:off x="5360274" y="2386339"/>
            <a:ext cx="3412189" cy="502996"/>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4" name="Avrundet rektangel 43">
            <a:extLst>
              <a:ext uri="{FF2B5EF4-FFF2-40B4-BE49-F238E27FC236}">
                <a16:creationId xmlns:a16="http://schemas.microsoft.com/office/drawing/2014/main" id="{9595E73E-3231-6834-B840-E9988C4B9DA5}"/>
              </a:ext>
            </a:extLst>
          </p:cNvPr>
          <p:cNvSpPr/>
          <p:nvPr/>
        </p:nvSpPr>
        <p:spPr>
          <a:xfrm rot="2729833">
            <a:off x="5120209" y="2303460"/>
            <a:ext cx="718457" cy="718457"/>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0" name="TekstSylinder 49">
            <a:extLst>
              <a:ext uri="{FF2B5EF4-FFF2-40B4-BE49-F238E27FC236}">
                <a16:creationId xmlns:a16="http://schemas.microsoft.com/office/drawing/2014/main" id="{87112CC4-3E80-52C3-97BA-872E512AA985}"/>
              </a:ext>
            </a:extLst>
          </p:cNvPr>
          <p:cNvSpPr txBox="1"/>
          <p:nvPr/>
        </p:nvSpPr>
        <p:spPr>
          <a:xfrm>
            <a:off x="5976781" y="2351697"/>
            <a:ext cx="3491575" cy="523220"/>
          </a:xfrm>
          <a:prstGeom prst="rect">
            <a:avLst/>
          </a:prstGeom>
          <a:noFill/>
        </p:spPr>
        <p:txBody>
          <a:bodyPr wrap="square" lIns="91440" tIns="45720" rIns="91440" bIns="45720" rtlCol="0" anchor="t">
            <a:spAutoFit/>
          </a:bodyPr>
          <a:lstStyle/>
          <a:p>
            <a:r>
              <a:rPr lang="nb-NO" sz="2800" b="1" err="1">
                <a:solidFill>
                  <a:schemeClr val="bg1"/>
                </a:solidFill>
                <a:latin typeface="Aptos"/>
              </a:rPr>
              <a:t>Education</a:t>
            </a:r>
            <a:endParaRPr lang="en-US" sz="800" err="1">
              <a:solidFill>
                <a:schemeClr val="bg1"/>
              </a:solidFill>
            </a:endParaRPr>
          </a:p>
        </p:txBody>
      </p:sp>
      <p:sp>
        <p:nvSpPr>
          <p:cNvPr id="53" name="Avrundet rektangel 52">
            <a:extLst>
              <a:ext uri="{FF2B5EF4-FFF2-40B4-BE49-F238E27FC236}">
                <a16:creationId xmlns:a16="http://schemas.microsoft.com/office/drawing/2014/main" id="{B364A592-463A-2222-15C7-9F774067128C}"/>
              </a:ext>
            </a:extLst>
          </p:cNvPr>
          <p:cNvSpPr/>
          <p:nvPr/>
        </p:nvSpPr>
        <p:spPr>
          <a:xfrm>
            <a:off x="5411804" y="3279905"/>
            <a:ext cx="4427954" cy="502997"/>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5" name="Avrundet rektangel 44">
            <a:extLst>
              <a:ext uri="{FF2B5EF4-FFF2-40B4-BE49-F238E27FC236}">
                <a16:creationId xmlns:a16="http://schemas.microsoft.com/office/drawing/2014/main" id="{EA30A098-3FDF-01E7-E71D-4B34BFC6F6EB}"/>
              </a:ext>
            </a:extLst>
          </p:cNvPr>
          <p:cNvSpPr/>
          <p:nvPr/>
        </p:nvSpPr>
        <p:spPr>
          <a:xfrm rot="2729833">
            <a:off x="5142614" y="3184547"/>
            <a:ext cx="718457" cy="674305"/>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1" name="TekstSylinder 50">
            <a:extLst>
              <a:ext uri="{FF2B5EF4-FFF2-40B4-BE49-F238E27FC236}">
                <a16:creationId xmlns:a16="http://schemas.microsoft.com/office/drawing/2014/main" id="{7F6B68A1-CA20-D398-D390-7348F3EF7F97}"/>
              </a:ext>
            </a:extLst>
          </p:cNvPr>
          <p:cNvSpPr txBox="1"/>
          <p:nvPr/>
        </p:nvSpPr>
        <p:spPr>
          <a:xfrm>
            <a:off x="6030237" y="3239017"/>
            <a:ext cx="3277002" cy="523220"/>
          </a:xfrm>
          <a:prstGeom prst="rect">
            <a:avLst/>
          </a:prstGeom>
          <a:noFill/>
        </p:spPr>
        <p:txBody>
          <a:bodyPr wrap="square" lIns="91440" tIns="45720" rIns="91440" bIns="45720" rtlCol="0" anchor="t">
            <a:spAutoFit/>
          </a:bodyPr>
          <a:lstStyle/>
          <a:p>
            <a:r>
              <a:rPr lang="nb-NO" sz="2800" b="1" err="1">
                <a:solidFill>
                  <a:schemeClr val="bg1"/>
                </a:solidFill>
                <a:latin typeface="Aptos"/>
              </a:rPr>
              <a:t>Infrastructure</a:t>
            </a:r>
            <a:endParaRPr lang="en-US" sz="800" err="1"/>
          </a:p>
        </p:txBody>
      </p:sp>
      <p:sp>
        <p:nvSpPr>
          <p:cNvPr id="54" name="Avrundet rektangel 53">
            <a:extLst>
              <a:ext uri="{FF2B5EF4-FFF2-40B4-BE49-F238E27FC236}">
                <a16:creationId xmlns:a16="http://schemas.microsoft.com/office/drawing/2014/main" id="{D8310D86-260F-E809-DD2B-A8DB52139573}"/>
              </a:ext>
            </a:extLst>
          </p:cNvPr>
          <p:cNvSpPr/>
          <p:nvPr/>
        </p:nvSpPr>
        <p:spPr>
          <a:xfrm>
            <a:off x="5388298" y="4114291"/>
            <a:ext cx="5456161" cy="509067"/>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6" name="Avrundet rektangel 45">
            <a:extLst>
              <a:ext uri="{FF2B5EF4-FFF2-40B4-BE49-F238E27FC236}">
                <a16:creationId xmlns:a16="http://schemas.microsoft.com/office/drawing/2014/main" id="{C29CB89D-20A3-9339-2864-E4B548ECAEA5}"/>
              </a:ext>
            </a:extLst>
          </p:cNvPr>
          <p:cNvSpPr/>
          <p:nvPr/>
        </p:nvSpPr>
        <p:spPr>
          <a:xfrm rot="2729833">
            <a:off x="5175363" y="4019293"/>
            <a:ext cx="718457" cy="718457"/>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52" name="TekstSylinder 51">
            <a:extLst>
              <a:ext uri="{FF2B5EF4-FFF2-40B4-BE49-F238E27FC236}">
                <a16:creationId xmlns:a16="http://schemas.microsoft.com/office/drawing/2014/main" id="{A7BD0E0F-B73D-00CE-E091-E253A71247E8}"/>
              </a:ext>
            </a:extLst>
          </p:cNvPr>
          <p:cNvSpPr txBox="1"/>
          <p:nvPr/>
        </p:nvSpPr>
        <p:spPr>
          <a:xfrm>
            <a:off x="5992807" y="4081923"/>
            <a:ext cx="3491575" cy="523220"/>
          </a:xfrm>
          <a:prstGeom prst="rect">
            <a:avLst/>
          </a:prstGeom>
          <a:noFill/>
        </p:spPr>
        <p:txBody>
          <a:bodyPr wrap="square" lIns="91440" tIns="45720" rIns="91440" bIns="45720" rtlCol="0" anchor="t">
            <a:spAutoFit/>
          </a:bodyPr>
          <a:lstStyle/>
          <a:p>
            <a:r>
              <a:rPr lang="nb-NO" sz="2800" b="1">
                <a:solidFill>
                  <a:schemeClr val="bg1"/>
                </a:solidFill>
                <a:latin typeface="Aptos"/>
              </a:rPr>
              <a:t>Research</a:t>
            </a:r>
            <a:endParaRPr lang="en-US" sz="800"/>
          </a:p>
        </p:txBody>
      </p:sp>
      <p:grpSp>
        <p:nvGrpSpPr>
          <p:cNvPr id="39" name="Gruppe 38">
            <a:extLst>
              <a:ext uri="{FF2B5EF4-FFF2-40B4-BE49-F238E27FC236}">
                <a16:creationId xmlns:a16="http://schemas.microsoft.com/office/drawing/2014/main" id="{22276873-53C7-B75F-ED35-E4C88FBE4E18}"/>
              </a:ext>
            </a:extLst>
          </p:cNvPr>
          <p:cNvGrpSpPr/>
          <p:nvPr/>
        </p:nvGrpSpPr>
        <p:grpSpPr>
          <a:xfrm>
            <a:off x="9647984" y="2031275"/>
            <a:ext cx="905958" cy="2950159"/>
            <a:chOff x="5152197" y="1556652"/>
            <a:chExt cx="756004" cy="3296196"/>
          </a:xfrm>
        </p:grpSpPr>
        <p:sp>
          <p:nvSpPr>
            <p:cNvPr id="18" name="Avrundet rektangel 17">
              <a:extLst>
                <a:ext uri="{FF2B5EF4-FFF2-40B4-BE49-F238E27FC236}">
                  <a16:creationId xmlns:a16="http://schemas.microsoft.com/office/drawing/2014/main" id="{DEA35DBE-2B33-18BA-CF00-5AB3249A95B2}"/>
                </a:ext>
              </a:extLst>
            </p:cNvPr>
            <p:cNvSpPr/>
            <p:nvPr/>
          </p:nvSpPr>
          <p:spPr>
            <a:xfrm>
              <a:off x="5312228"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Avrundet rektangel 18">
              <a:extLst>
                <a:ext uri="{FF2B5EF4-FFF2-40B4-BE49-F238E27FC236}">
                  <a16:creationId xmlns:a16="http://schemas.microsoft.com/office/drawing/2014/main" id="{4C3DC45C-2BF1-6544-99CF-1B5CC22C43F6}"/>
                </a:ext>
              </a:extLst>
            </p:cNvPr>
            <p:cNvSpPr/>
            <p:nvPr/>
          </p:nvSpPr>
          <p:spPr>
            <a:xfrm>
              <a:off x="5397134"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0" name="Avrundet rektangel 19">
              <a:extLst>
                <a:ext uri="{FF2B5EF4-FFF2-40B4-BE49-F238E27FC236}">
                  <a16:creationId xmlns:a16="http://schemas.microsoft.com/office/drawing/2014/main" id="{8F2662DC-74E6-B0C3-5F95-C602664C9136}"/>
                </a:ext>
              </a:extLst>
            </p:cNvPr>
            <p:cNvSpPr/>
            <p:nvPr/>
          </p:nvSpPr>
          <p:spPr>
            <a:xfrm>
              <a:off x="5482040"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1" name="Avrundet rektangel 20">
              <a:extLst>
                <a:ext uri="{FF2B5EF4-FFF2-40B4-BE49-F238E27FC236}">
                  <a16:creationId xmlns:a16="http://schemas.microsoft.com/office/drawing/2014/main" id="{190EF67E-512A-E029-3364-C84083580763}"/>
                </a:ext>
              </a:extLst>
            </p:cNvPr>
            <p:cNvSpPr/>
            <p:nvPr/>
          </p:nvSpPr>
          <p:spPr>
            <a:xfrm>
              <a:off x="5566946"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2" name="Avrundet rektangel 21">
              <a:extLst>
                <a:ext uri="{FF2B5EF4-FFF2-40B4-BE49-F238E27FC236}">
                  <a16:creationId xmlns:a16="http://schemas.microsoft.com/office/drawing/2014/main" id="{98DCE91D-5CF1-CFDA-3B41-08F84DB65A90}"/>
                </a:ext>
              </a:extLst>
            </p:cNvPr>
            <p:cNvSpPr/>
            <p:nvPr/>
          </p:nvSpPr>
          <p:spPr>
            <a:xfrm>
              <a:off x="5638782"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3" name="Avrundet rektangel 22">
              <a:extLst>
                <a:ext uri="{FF2B5EF4-FFF2-40B4-BE49-F238E27FC236}">
                  <a16:creationId xmlns:a16="http://schemas.microsoft.com/office/drawing/2014/main" id="{B80887C0-D28D-B88A-D9A8-A05B90472C29}"/>
                </a:ext>
              </a:extLst>
            </p:cNvPr>
            <p:cNvSpPr/>
            <p:nvPr/>
          </p:nvSpPr>
          <p:spPr>
            <a:xfrm>
              <a:off x="5723688"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4" name="Trapes 23">
              <a:extLst>
                <a:ext uri="{FF2B5EF4-FFF2-40B4-BE49-F238E27FC236}">
                  <a16:creationId xmlns:a16="http://schemas.microsoft.com/office/drawing/2014/main" id="{DB36FEBE-7711-DE43-F617-6932DE8B2ED8}"/>
                </a:ext>
              </a:extLst>
            </p:cNvPr>
            <p:cNvSpPr/>
            <p:nvPr/>
          </p:nvSpPr>
          <p:spPr>
            <a:xfrm>
              <a:off x="5204451" y="4493621"/>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5" name="Trapes 24">
              <a:extLst>
                <a:ext uri="{FF2B5EF4-FFF2-40B4-BE49-F238E27FC236}">
                  <a16:creationId xmlns:a16="http://schemas.microsoft.com/office/drawing/2014/main" id="{F17BE8BF-3569-4A52-550B-FC597081E12B}"/>
                </a:ext>
              </a:extLst>
            </p:cNvPr>
            <p:cNvSpPr/>
            <p:nvPr/>
          </p:nvSpPr>
          <p:spPr>
            <a:xfrm rot="10800000">
              <a:off x="5186489" y="1750425"/>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6" name="Avrundet rektangel 25">
              <a:extLst>
                <a:ext uri="{FF2B5EF4-FFF2-40B4-BE49-F238E27FC236}">
                  <a16:creationId xmlns:a16="http://schemas.microsoft.com/office/drawing/2014/main" id="{42D73F3B-427F-BFE5-4C51-17CB6A5A2648}"/>
                </a:ext>
              </a:extLst>
            </p:cNvPr>
            <p:cNvSpPr/>
            <p:nvPr/>
          </p:nvSpPr>
          <p:spPr>
            <a:xfrm>
              <a:off x="5173406" y="4683031"/>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Avrundet rektangel 26">
              <a:extLst>
                <a:ext uri="{FF2B5EF4-FFF2-40B4-BE49-F238E27FC236}">
                  <a16:creationId xmlns:a16="http://schemas.microsoft.com/office/drawing/2014/main" id="{6FBAF305-ABD8-E1DD-4761-BEFCE652CCC9}"/>
                </a:ext>
              </a:extLst>
            </p:cNvPr>
            <p:cNvSpPr/>
            <p:nvPr/>
          </p:nvSpPr>
          <p:spPr>
            <a:xfrm>
              <a:off x="5152197" y="1556652"/>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grpSp>
        <p:nvGrpSpPr>
          <p:cNvPr id="38" name="Gruppe 37">
            <a:extLst>
              <a:ext uri="{FF2B5EF4-FFF2-40B4-BE49-F238E27FC236}">
                <a16:creationId xmlns:a16="http://schemas.microsoft.com/office/drawing/2014/main" id="{E5BC98C1-5C6C-5DD0-47A9-1A16EF82AD50}"/>
              </a:ext>
            </a:extLst>
          </p:cNvPr>
          <p:cNvGrpSpPr/>
          <p:nvPr/>
        </p:nvGrpSpPr>
        <p:grpSpPr>
          <a:xfrm>
            <a:off x="8611986" y="2031275"/>
            <a:ext cx="905958" cy="2950160"/>
            <a:chOff x="3739232" y="1556652"/>
            <a:chExt cx="756004" cy="3296196"/>
          </a:xfrm>
        </p:grpSpPr>
        <p:sp>
          <p:nvSpPr>
            <p:cNvPr id="3" name="Avrundet rektangel 2">
              <a:extLst>
                <a:ext uri="{FF2B5EF4-FFF2-40B4-BE49-F238E27FC236}">
                  <a16:creationId xmlns:a16="http://schemas.microsoft.com/office/drawing/2014/main" id="{D6D00368-8014-976C-AF07-9D3AE0F0FA9F}"/>
                </a:ext>
              </a:extLst>
            </p:cNvPr>
            <p:cNvSpPr/>
            <p:nvPr/>
          </p:nvSpPr>
          <p:spPr>
            <a:xfrm>
              <a:off x="3899263"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4" name="Avrundet rektangel 3">
              <a:extLst>
                <a:ext uri="{FF2B5EF4-FFF2-40B4-BE49-F238E27FC236}">
                  <a16:creationId xmlns:a16="http://schemas.microsoft.com/office/drawing/2014/main" id="{6BDB2B3F-11BE-D2AF-7736-5DA038EC7048}"/>
                </a:ext>
              </a:extLst>
            </p:cNvPr>
            <p:cNvSpPr/>
            <p:nvPr/>
          </p:nvSpPr>
          <p:spPr>
            <a:xfrm>
              <a:off x="3984169"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6" name="Avrundet rektangel 5">
              <a:extLst>
                <a:ext uri="{FF2B5EF4-FFF2-40B4-BE49-F238E27FC236}">
                  <a16:creationId xmlns:a16="http://schemas.microsoft.com/office/drawing/2014/main" id="{25005BDF-DC4C-1C45-4B9A-E14C519C7E60}"/>
                </a:ext>
              </a:extLst>
            </p:cNvPr>
            <p:cNvSpPr/>
            <p:nvPr/>
          </p:nvSpPr>
          <p:spPr>
            <a:xfrm>
              <a:off x="4069075"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7" name="Avrundet rektangel 6">
              <a:extLst>
                <a:ext uri="{FF2B5EF4-FFF2-40B4-BE49-F238E27FC236}">
                  <a16:creationId xmlns:a16="http://schemas.microsoft.com/office/drawing/2014/main" id="{98B540C9-AEA9-5122-6769-5C70B3C9AA09}"/>
                </a:ext>
              </a:extLst>
            </p:cNvPr>
            <p:cNvSpPr/>
            <p:nvPr/>
          </p:nvSpPr>
          <p:spPr>
            <a:xfrm>
              <a:off x="4153981"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2" name="Avrundet rektangel 11">
              <a:extLst>
                <a:ext uri="{FF2B5EF4-FFF2-40B4-BE49-F238E27FC236}">
                  <a16:creationId xmlns:a16="http://schemas.microsoft.com/office/drawing/2014/main" id="{14F68AAF-3118-9BB7-DB8A-EC17D4DB8728}"/>
                </a:ext>
              </a:extLst>
            </p:cNvPr>
            <p:cNvSpPr/>
            <p:nvPr/>
          </p:nvSpPr>
          <p:spPr>
            <a:xfrm>
              <a:off x="4225817"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3" name="Avrundet rektangel 12">
              <a:extLst>
                <a:ext uri="{FF2B5EF4-FFF2-40B4-BE49-F238E27FC236}">
                  <a16:creationId xmlns:a16="http://schemas.microsoft.com/office/drawing/2014/main" id="{4D8F5A09-5CBE-161A-4439-262E2C76A6B1}"/>
                </a:ext>
              </a:extLst>
            </p:cNvPr>
            <p:cNvSpPr/>
            <p:nvPr/>
          </p:nvSpPr>
          <p:spPr>
            <a:xfrm>
              <a:off x="4310723"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4" name="Trapes 13">
              <a:extLst>
                <a:ext uri="{FF2B5EF4-FFF2-40B4-BE49-F238E27FC236}">
                  <a16:creationId xmlns:a16="http://schemas.microsoft.com/office/drawing/2014/main" id="{EB649B60-3413-6573-1509-D2E5BF94E122}"/>
                </a:ext>
              </a:extLst>
            </p:cNvPr>
            <p:cNvSpPr/>
            <p:nvPr/>
          </p:nvSpPr>
          <p:spPr>
            <a:xfrm>
              <a:off x="3791486" y="4493621"/>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5" name="Trapes 14">
              <a:extLst>
                <a:ext uri="{FF2B5EF4-FFF2-40B4-BE49-F238E27FC236}">
                  <a16:creationId xmlns:a16="http://schemas.microsoft.com/office/drawing/2014/main" id="{85A1A5C3-4F50-C1DC-4547-BCEA8906C594}"/>
                </a:ext>
              </a:extLst>
            </p:cNvPr>
            <p:cNvSpPr/>
            <p:nvPr/>
          </p:nvSpPr>
          <p:spPr>
            <a:xfrm rot="10800000">
              <a:off x="3773524" y="1750425"/>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6" name="Avrundet rektangel 15">
              <a:extLst>
                <a:ext uri="{FF2B5EF4-FFF2-40B4-BE49-F238E27FC236}">
                  <a16:creationId xmlns:a16="http://schemas.microsoft.com/office/drawing/2014/main" id="{C444F067-42CA-AB14-BAC7-A1FDADBC5989}"/>
                </a:ext>
              </a:extLst>
            </p:cNvPr>
            <p:cNvSpPr/>
            <p:nvPr/>
          </p:nvSpPr>
          <p:spPr>
            <a:xfrm>
              <a:off x="3760441" y="4683031"/>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7" name="Avrundet rektangel 16">
              <a:extLst>
                <a:ext uri="{FF2B5EF4-FFF2-40B4-BE49-F238E27FC236}">
                  <a16:creationId xmlns:a16="http://schemas.microsoft.com/office/drawing/2014/main" id="{E46816D8-9036-8BEC-87D6-FFBFF0FD7772}"/>
                </a:ext>
              </a:extLst>
            </p:cNvPr>
            <p:cNvSpPr/>
            <p:nvPr/>
          </p:nvSpPr>
          <p:spPr>
            <a:xfrm>
              <a:off x="3739232" y="1556652"/>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grpSp>
      <p:pic>
        <p:nvPicPr>
          <p:cNvPr id="57" name="Content Placeholder 8" descr="A diagram of a tree with apples&#10;&#10;Description automatically generated with low confidence">
            <a:extLst>
              <a:ext uri="{FF2B5EF4-FFF2-40B4-BE49-F238E27FC236}">
                <a16:creationId xmlns:a16="http://schemas.microsoft.com/office/drawing/2014/main" id="{92DDF413-9FF6-BCCE-E3C4-1D897F21CEEC}"/>
              </a:ext>
            </a:extLst>
          </p:cNvPr>
          <p:cNvPicPr>
            <a:picLocks noGrp="1" noChangeAspect="1"/>
          </p:cNvPicPr>
          <p:nvPr>
            <p:ph sz="quarter" idx="4294967295"/>
          </p:nvPr>
        </p:nvPicPr>
        <p:blipFill>
          <a:blip r:embed="rId3"/>
          <a:stretch>
            <a:fillRect/>
          </a:stretch>
        </p:blipFill>
        <p:spPr>
          <a:xfrm>
            <a:off x="605109" y="2091831"/>
            <a:ext cx="4043967" cy="2992765"/>
          </a:xfrm>
          <a:prstGeom prst="rect">
            <a:avLst/>
          </a:prstGeom>
        </p:spPr>
      </p:pic>
      <p:sp>
        <p:nvSpPr>
          <p:cNvPr id="58" name="Avrundet rektangel 52">
            <a:extLst>
              <a:ext uri="{FF2B5EF4-FFF2-40B4-BE49-F238E27FC236}">
                <a16:creationId xmlns:a16="http://schemas.microsoft.com/office/drawing/2014/main" id="{B364A592-463A-2222-15C7-9F774067128C}"/>
              </a:ext>
            </a:extLst>
          </p:cNvPr>
          <p:cNvSpPr/>
          <p:nvPr/>
        </p:nvSpPr>
        <p:spPr>
          <a:xfrm>
            <a:off x="762267" y="443105"/>
            <a:ext cx="9280985" cy="502997"/>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Avrundet rektangel 44">
            <a:extLst>
              <a:ext uri="{FF2B5EF4-FFF2-40B4-BE49-F238E27FC236}">
                <a16:creationId xmlns:a16="http://schemas.microsoft.com/office/drawing/2014/main" id="{EA30A098-3FDF-01E7-E71D-4B34BFC6F6EB}"/>
              </a:ext>
            </a:extLst>
          </p:cNvPr>
          <p:cNvSpPr/>
          <p:nvPr/>
        </p:nvSpPr>
        <p:spPr>
          <a:xfrm rot="2729833">
            <a:off x="493077" y="347747"/>
            <a:ext cx="718457" cy="674305"/>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kstSylinder 51">
            <a:extLst>
              <a:ext uri="{FF2B5EF4-FFF2-40B4-BE49-F238E27FC236}">
                <a16:creationId xmlns:a16="http://schemas.microsoft.com/office/drawing/2014/main" id="{A7BD0E0F-B73D-00CE-E091-E253A71247E8}"/>
              </a:ext>
            </a:extLst>
          </p:cNvPr>
          <p:cNvSpPr txBox="1"/>
          <p:nvPr/>
        </p:nvSpPr>
        <p:spPr>
          <a:xfrm>
            <a:off x="1327244" y="416256"/>
            <a:ext cx="6088317" cy="584775"/>
          </a:xfrm>
          <a:prstGeom prst="rect">
            <a:avLst/>
          </a:prstGeom>
          <a:noFill/>
        </p:spPr>
        <p:txBody>
          <a:bodyPr wrap="square" lIns="91440" tIns="45720" rIns="91440" bIns="45720" rtlCol="0" anchor="t">
            <a:spAutoFit/>
          </a:bodyPr>
          <a:lstStyle/>
          <a:p>
            <a:r>
              <a:rPr lang="nb-NO" sz="3200" b="1">
                <a:solidFill>
                  <a:schemeClr val="bg1"/>
                </a:solidFill>
                <a:latin typeface="Aptos"/>
              </a:rPr>
              <a:t>UiO is </a:t>
            </a:r>
            <a:r>
              <a:rPr lang="nb-NO" sz="3200" b="1" err="1">
                <a:solidFill>
                  <a:schemeClr val="bg1"/>
                </a:solidFill>
                <a:latin typeface="Aptos"/>
              </a:rPr>
              <a:t>investnig</a:t>
            </a:r>
            <a:r>
              <a:rPr lang="nb-NO" sz="3200" b="1">
                <a:solidFill>
                  <a:schemeClr val="bg1"/>
                </a:solidFill>
                <a:latin typeface="Aptos"/>
              </a:rPr>
              <a:t> in QT</a:t>
            </a:r>
            <a:endParaRPr lang="en-US">
              <a:solidFill>
                <a:schemeClr val="bg1"/>
              </a:solidFill>
            </a:endParaRPr>
          </a:p>
        </p:txBody>
      </p:sp>
      <p:sp>
        <p:nvSpPr>
          <p:cNvPr id="41" name="Trekant 40">
            <a:extLst>
              <a:ext uri="{FF2B5EF4-FFF2-40B4-BE49-F238E27FC236}">
                <a16:creationId xmlns:a16="http://schemas.microsoft.com/office/drawing/2014/main" id="{CE563682-6AFC-53D6-038D-AB1B494F879A}"/>
              </a:ext>
            </a:extLst>
          </p:cNvPr>
          <p:cNvSpPr/>
          <p:nvPr/>
        </p:nvSpPr>
        <p:spPr>
          <a:xfrm>
            <a:off x="8051721" y="732598"/>
            <a:ext cx="4008284" cy="1262740"/>
          </a:xfrm>
          <a:prstGeom prst="triangle">
            <a:avLst/>
          </a:prstGeom>
          <a:solidFill>
            <a:srgbClr val="207685"/>
          </a:solidFill>
          <a:ln w="508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800" b="1">
                <a:latin typeface="Aptos"/>
              </a:rPr>
              <a:t>QT for </a:t>
            </a:r>
            <a:r>
              <a:rPr lang="nb-NO" sz="1800" b="1" err="1">
                <a:latin typeface="Aptos"/>
              </a:rPr>
              <a:t>future</a:t>
            </a:r>
            <a:r>
              <a:rPr lang="nb-NO" sz="1800" b="1">
                <a:latin typeface="Aptos"/>
              </a:rPr>
              <a:t> </a:t>
            </a:r>
            <a:r>
              <a:rPr lang="nb-NO" sz="1800" b="1" err="1">
                <a:latin typeface="Aptos"/>
              </a:rPr>
              <a:t>development</a:t>
            </a:r>
            <a:endParaRPr lang="nb-NO" sz="1800" b="1" err="1">
              <a:latin typeface="Aptos" panose="020B0004020202020204" pitchFamily="34" charset="0"/>
            </a:endParaRPr>
          </a:p>
        </p:txBody>
      </p:sp>
    </p:spTree>
    <p:extLst>
      <p:ext uri="{BB962C8B-B14F-4D97-AF65-F5344CB8AC3E}">
        <p14:creationId xmlns:p14="http://schemas.microsoft.com/office/powerpoint/2010/main" val="3355042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Marie stående i vernedrakt i laborator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436" y="3425548"/>
            <a:ext cx="6107563" cy="34324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rie foran vindeltrap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4436" y="0"/>
            <a:ext cx="6107564" cy="3434400"/>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sz="quarter" idx="28"/>
          </p:nvPr>
        </p:nvSpPr>
        <p:spPr>
          <a:xfrm>
            <a:off x="360043" y="1401323"/>
            <a:ext cx="5457097" cy="4471866"/>
          </a:xfrm>
        </p:spPr>
        <p:txBody>
          <a:bodyPr/>
          <a:lstStyle/>
          <a:p>
            <a:pPr marL="285750" indent="-285750">
              <a:buFont typeface="Arial" panose="020B0604020202020204" pitchFamily="34" charset="0"/>
              <a:buChar char="•"/>
            </a:pPr>
            <a:r>
              <a:rPr lang="nb-NO" sz="2000">
                <a:solidFill>
                  <a:schemeClr val="tx1"/>
                </a:solidFill>
              </a:rPr>
              <a:t>Ny studieretning i kvanteteknologi (</a:t>
            </a:r>
            <a:r>
              <a:rPr lang="nb-NO" sz="2000" err="1">
                <a:solidFill>
                  <a:schemeClr val="tx1"/>
                </a:solidFill>
              </a:rPr>
              <a:t>BSc</a:t>
            </a:r>
            <a:r>
              <a:rPr lang="nb-NO" sz="2000">
                <a:solidFill>
                  <a:schemeClr val="tx1"/>
                </a:solidFill>
              </a:rPr>
              <a:t>)</a:t>
            </a:r>
          </a:p>
          <a:p>
            <a:pPr marL="846146" lvl="1" indent="-285750">
              <a:buFont typeface="Courier New" panose="02070309020205020404" pitchFamily="49" charset="0"/>
              <a:buChar char="o"/>
            </a:pPr>
            <a:r>
              <a:rPr lang="nb-NO" sz="1600"/>
              <a:t>Starter høsten 2024</a:t>
            </a:r>
          </a:p>
          <a:p>
            <a:pPr marL="846146" lvl="1" indent="-285750">
              <a:buFont typeface="Courier New" panose="02070309020205020404" pitchFamily="49" charset="0"/>
              <a:buChar char="o"/>
            </a:pPr>
            <a:r>
              <a:rPr lang="nb-NO" sz="1600">
                <a:solidFill>
                  <a:schemeClr val="tx1"/>
                </a:solidFill>
              </a:rPr>
              <a:t>Gir bred bakgrunn over hele feltet</a:t>
            </a:r>
          </a:p>
          <a:p>
            <a:pPr marL="846146" lvl="1" indent="-285750">
              <a:buFont typeface="Courier New" panose="02070309020205020404" pitchFamily="49" charset="0"/>
              <a:buChar char="o"/>
            </a:pPr>
            <a:r>
              <a:rPr lang="nb-NO" sz="1600">
                <a:cs typeface="Arial" panose="020B0604020202020204" pitchFamily="34" charset="0"/>
              </a:rPr>
              <a:t>Dette er det første </a:t>
            </a:r>
            <a:r>
              <a:rPr lang="nb-NO" sz="1600" err="1">
                <a:cs typeface="Arial" panose="020B0604020202020204" pitchFamily="34" charset="0"/>
              </a:rPr>
              <a:t>BSc</a:t>
            </a:r>
            <a:r>
              <a:rPr lang="nb-NO" sz="1600">
                <a:cs typeface="Arial" panose="020B0604020202020204" pitchFamily="34" charset="0"/>
              </a:rPr>
              <a:t>-programmet i Norge, og andre i Norden, med en slik mulighet</a:t>
            </a:r>
            <a:endParaRPr lang="en-GB">
              <a:solidFill>
                <a:schemeClr val="tx1"/>
              </a:solidFill>
            </a:endParaRPr>
          </a:p>
          <a:p>
            <a:pPr marL="285750" indent="-285750">
              <a:buFont typeface="Arial" panose="020B0604020202020204" pitchFamily="34" charset="0"/>
              <a:buChar char="•"/>
            </a:pPr>
            <a:r>
              <a:rPr lang="nb-NO" sz="2000">
                <a:solidFill>
                  <a:schemeClr val="tx1"/>
                </a:solidFill>
              </a:rPr>
              <a:t>Nye studieretninger på </a:t>
            </a:r>
            <a:r>
              <a:rPr lang="nb-NO" sz="2000" err="1">
                <a:solidFill>
                  <a:schemeClr val="tx1"/>
                </a:solidFill>
              </a:rPr>
              <a:t>MSc</a:t>
            </a:r>
            <a:r>
              <a:rPr lang="nb-NO" sz="2000">
                <a:solidFill>
                  <a:schemeClr val="tx1"/>
                </a:solidFill>
              </a:rPr>
              <a:t>-nivå ved FI  </a:t>
            </a:r>
          </a:p>
          <a:p>
            <a:pPr marL="846146" lvl="1" indent="-285750">
              <a:buFont typeface="Courier New" panose="02070309020205020404" pitchFamily="49" charset="0"/>
              <a:buChar char="o"/>
            </a:pPr>
            <a:r>
              <a:rPr lang="nb-NO" sz="1600"/>
              <a:t>Studieretning for kvanteteknologi og maskinlæring innen beregningsorientert vitenskap</a:t>
            </a:r>
          </a:p>
          <a:p>
            <a:pPr marL="846146" lvl="1" indent="-285750">
              <a:buFont typeface="Courier New" panose="02070309020205020404" pitchFamily="49" charset="0"/>
              <a:buChar char="o"/>
            </a:pPr>
            <a:r>
              <a:rPr lang="nb-NO" sz="1600"/>
              <a:t>S</a:t>
            </a:r>
            <a:r>
              <a:rPr lang="nb-NO" sz="1600">
                <a:solidFill>
                  <a:schemeClr val="tx1"/>
                </a:solidFill>
              </a:rPr>
              <a:t>tudieretning </a:t>
            </a:r>
            <a:r>
              <a:rPr lang="nb-NO" sz="1600"/>
              <a:t>i</a:t>
            </a:r>
            <a:r>
              <a:rPr lang="nb-NO" sz="1600">
                <a:solidFill>
                  <a:schemeClr val="tx1"/>
                </a:solidFill>
              </a:rPr>
              <a:t> kvanteteknologi innen fysikk </a:t>
            </a:r>
            <a:endParaRPr lang="nb-NO">
              <a:solidFill>
                <a:schemeClr val="tx1"/>
              </a:solidFill>
            </a:endParaRPr>
          </a:p>
          <a:p>
            <a:pPr marL="285750" indent="-285750">
              <a:buFont typeface="Arial" panose="020B0604020202020204" pitchFamily="34" charset="0"/>
              <a:buChar char="•"/>
            </a:pPr>
            <a:r>
              <a:rPr lang="nb-NO" sz="2000" err="1">
                <a:solidFill>
                  <a:schemeClr val="tx1"/>
                </a:solidFill>
              </a:rPr>
              <a:t>PhD</a:t>
            </a:r>
            <a:r>
              <a:rPr lang="nb-NO" sz="2000">
                <a:solidFill>
                  <a:schemeClr val="tx1"/>
                </a:solidFill>
              </a:rPr>
              <a:t> (forskerutdanning)</a:t>
            </a:r>
          </a:p>
          <a:p>
            <a:pPr marL="285750" indent="-285750">
              <a:buFont typeface="Arial" panose="020B0604020202020204" pitchFamily="34" charset="0"/>
              <a:buChar char="•"/>
            </a:pPr>
            <a:endParaRPr lang="en-GB" sz="2000">
              <a:solidFill>
                <a:schemeClr val="tx1"/>
              </a:solidFill>
            </a:endParaRPr>
          </a:p>
          <a:p>
            <a:pPr marL="0" indent="0"/>
            <a:r>
              <a:rPr lang="en-GB" sz="3200" i="1">
                <a:solidFill>
                  <a:srgbClr val="207685"/>
                </a:solidFill>
                <a:latin typeface="Aptos" panose="020B0004020202020204" pitchFamily="34" charset="0"/>
              </a:rPr>
              <a:t>Quantum literate workforce</a:t>
            </a:r>
          </a:p>
        </p:txBody>
      </p:sp>
      <p:sp>
        <p:nvSpPr>
          <p:cNvPr id="9" name="Avrundet rektangel 52">
            <a:extLst>
              <a:ext uri="{FF2B5EF4-FFF2-40B4-BE49-F238E27FC236}">
                <a16:creationId xmlns:a16="http://schemas.microsoft.com/office/drawing/2014/main" id="{B364A592-463A-2222-15C7-9F774067128C}"/>
              </a:ext>
            </a:extLst>
          </p:cNvPr>
          <p:cNvSpPr/>
          <p:nvPr/>
        </p:nvSpPr>
        <p:spPr>
          <a:xfrm>
            <a:off x="762267" y="443105"/>
            <a:ext cx="4427954" cy="502997"/>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vrundet rektangel 44">
            <a:extLst>
              <a:ext uri="{FF2B5EF4-FFF2-40B4-BE49-F238E27FC236}">
                <a16:creationId xmlns:a16="http://schemas.microsoft.com/office/drawing/2014/main" id="{EA30A098-3FDF-01E7-E71D-4B34BFC6F6EB}"/>
              </a:ext>
            </a:extLst>
          </p:cNvPr>
          <p:cNvSpPr/>
          <p:nvPr/>
        </p:nvSpPr>
        <p:spPr>
          <a:xfrm rot="2729833">
            <a:off x="493077" y="347747"/>
            <a:ext cx="718457" cy="674305"/>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kstSylinder 51">
            <a:extLst>
              <a:ext uri="{FF2B5EF4-FFF2-40B4-BE49-F238E27FC236}">
                <a16:creationId xmlns:a16="http://schemas.microsoft.com/office/drawing/2014/main" id="{A7BD0E0F-B73D-00CE-E091-E253A71247E8}"/>
              </a:ext>
            </a:extLst>
          </p:cNvPr>
          <p:cNvSpPr txBox="1"/>
          <p:nvPr/>
        </p:nvSpPr>
        <p:spPr>
          <a:xfrm>
            <a:off x="1327244" y="416256"/>
            <a:ext cx="3491575" cy="584775"/>
          </a:xfrm>
          <a:prstGeom prst="rect">
            <a:avLst/>
          </a:prstGeom>
          <a:noFill/>
        </p:spPr>
        <p:txBody>
          <a:bodyPr wrap="square" lIns="91440" tIns="45720" rIns="91440" bIns="45720" rtlCol="0" anchor="t">
            <a:spAutoFit/>
          </a:bodyPr>
          <a:lstStyle/>
          <a:p>
            <a:r>
              <a:rPr lang="nb-NO" sz="3200" b="1" err="1">
                <a:solidFill>
                  <a:schemeClr val="bg1"/>
                </a:solidFill>
                <a:latin typeface="Aptos"/>
              </a:rPr>
              <a:t>Education</a:t>
            </a:r>
            <a:endParaRPr lang="nb-NO" sz="3200" b="1" err="1">
              <a:solidFill>
                <a:schemeClr val="bg1"/>
              </a:solidFill>
              <a:latin typeface="Aptos" panose="020B0004020202020204" pitchFamily="34" charset="0"/>
            </a:endParaRPr>
          </a:p>
        </p:txBody>
      </p:sp>
      <p:pic>
        <p:nvPicPr>
          <p:cNvPr id="10" name="Bilde 16">
            <a:extLst>
              <a:ext uri="{FF2B5EF4-FFF2-40B4-BE49-F238E27FC236}">
                <a16:creationId xmlns:a16="http://schemas.microsoft.com/office/drawing/2014/main" id="{C1716E93-BA00-2AE9-D49E-F38DD4226A2E}"/>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855253" y="6191939"/>
            <a:ext cx="900189" cy="243427"/>
          </a:xfrm>
          <a:prstGeom prst="rect">
            <a:avLst/>
          </a:prstGeom>
        </p:spPr>
      </p:pic>
      <p:pic>
        <p:nvPicPr>
          <p:cNvPr id="11" name="Bilde 18" descr="Et bilde som inneholder tekst, logo, Font, symbol&#10;&#10;Automatisk generert beskrivelse">
            <a:extLst>
              <a:ext uri="{FF2B5EF4-FFF2-40B4-BE49-F238E27FC236}">
                <a16:creationId xmlns:a16="http://schemas.microsoft.com/office/drawing/2014/main" id="{94D148B1-C536-C510-6080-CE856CEE8E93}"/>
              </a:ext>
            </a:extLst>
          </p:cNvPr>
          <p:cNvPicPr>
            <a:picLocks noChangeAspect="1"/>
          </p:cNvPicPr>
          <p:nvPr/>
        </p:nvPicPr>
        <p:blipFill rotWithShape="1">
          <a:blip r:embed="rId6" cstate="hqprint">
            <a:extLst>
              <a:ext uri="{28A0092B-C50C-407E-A947-70E740481C1C}">
                <a14:useLocalDpi xmlns:a14="http://schemas.microsoft.com/office/drawing/2010/main" val="0"/>
              </a:ext>
            </a:extLst>
          </a:blip>
          <a:srcRect l="16413" t="30530" r="15620" b="31244"/>
          <a:stretch/>
        </p:blipFill>
        <p:spPr>
          <a:xfrm>
            <a:off x="177023" y="6124204"/>
            <a:ext cx="1411945" cy="408412"/>
          </a:xfrm>
          <a:prstGeom prst="rect">
            <a:avLst/>
          </a:prstGeom>
        </p:spPr>
      </p:pic>
      <p:pic>
        <p:nvPicPr>
          <p:cNvPr id="15" name="Grafikk 17">
            <a:extLst>
              <a:ext uri="{FF2B5EF4-FFF2-40B4-BE49-F238E27FC236}">
                <a16:creationId xmlns:a16="http://schemas.microsoft.com/office/drawing/2014/main" id="{0D070FF2-B408-0514-2DB0-1023F1CFA9C7}"/>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8786" t="20628" r="16402" b="22534"/>
          <a:stretch/>
        </p:blipFill>
        <p:spPr>
          <a:xfrm>
            <a:off x="3107623" y="6144854"/>
            <a:ext cx="1080027" cy="337596"/>
          </a:xfrm>
          <a:prstGeom prst="rect">
            <a:avLst/>
          </a:prstGeom>
        </p:spPr>
      </p:pic>
    </p:spTree>
    <p:extLst>
      <p:ext uri="{BB962C8B-B14F-4D97-AF65-F5344CB8AC3E}">
        <p14:creationId xmlns:p14="http://schemas.microsoft.com/office/powerpoint/2010/main" val="857520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FAE30CC-3D93-20D7-A5C8-F82F6C362A63}"/>
              </a:ext>
            </a:extLst>
          </p:cNvPr>
          <p:cNvSpPr/>
          <p:nvPr/>
        </p:nvSpPr>
        <p:spPr>
          <a:xfrm>
            <a:off x="4899990" y="-87549"/>
            <a:ext cx="692455" cy="71120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 name="Content Placeholder 1"/>
          <p:cNvSpPr>
            <a:spLocks noGrp="1"/>
          </p:cNvSpPr>
          <p:nvPr>
            <p:ph sz="quarter" idx="28"/>
          </p:nvPr>
        </p:nvSpPr>
        <p:spPr>
          <a:xfrm>
            <a:off x="360043" y="1428171"/>
            <a:ext cx="4982670" cy="4247071"/>
          </a:xfrm>
        </p:spPr>
        <p:txBody>
          <a:bodyPr vert="horz" lIns="0" tIns="0" rIns="0" bIns="0" rtlCol="0" anchor="t">
            <a:noAutofit/>
          </a:bodyPr>
          <a:lstStyle/>
          <a:p>
            <a:pPr marL="285750" indent="-285750">
              <a:buFont typeface="Arial" panose="020B0604020202020204" pitchFamily="34" charset="0"/>
              <a:buChar char="•"/>
            </a:pPr>
            <a:r>
              <a:rPr lang="nb-NO" sz="2000">
                <a:solidFill>
                  <a:schemeClr val="tx1"/>
                </a:solidFill>
                <a:latin typeface="+mj-lt"/>
                <a:cs typeface="Arial"/>
              </a:rPr>
              <a:t>QT is an </a:t>
            </a:r>
            <a:r>
              <a:rPr lang="nb-NO" sz="2000" err="1">
                <a:solidFill>
                  <a:schemeClr val="tx1"/>
                </a:solidFill>
                <a:latin typeface="+mj-lt"/>
                <a:cs typeface="Arial"/>
              </a:rPr>
              <a:t>experimental</a:t>
            </a:r>
            <a:r>
              <a:rPr lang="nb-NO" sz="2000">
                <a:solidFill>
                  <a:schemeClr val="tx1"/>
                </a:solidFill>
                <a:latin typeface="+mj-lt"/>
                <a:cs typeface="Arial"/>
              </a:rPr>
              <a:t> </a:t>
            </a:r>
            <a:r>
              <a:rPr lang="nb-NO" sz="2000" err="1">
                <a:solidFill>
                  <a:schemeClr val="tx1"/>
                </a:solidFill>
                <a:latin typeface="+mj-lt"/>
                <a:cs typeface="Arial"/>
              </a:rPr>
              <a:t>field</a:t>
            </a:r>
            <a:r>
              <a:rPr lang="nb-NO" sz="2000">
                <a:solidFill>
                  <a:schemeClr val="tx1"/>
                </a:solidFill>
                <a:latin typeface="+mj-lt"/>
                <a:cs typeface="Arial"/>
              </a:rPr>
              <a:t> </a:t>
            </a:r>
          </a:p>
          <a:p>
            <a:pPr marL="285750" indent="-285750">
              <a:buFont typeface="Arial" panose="020B0604020202020204" pitchFamily="34" charset="0"/>
              <a:buChar char="•"/>
            </a:pPr>
            <a:endParaRPr lang="nb-NO" sz="2000">
              <a:solidFill>
                <a:schemeClr val="tx1"/>
              </a:solidFill>
              <a:latin typeface="+mj-lt"/>
            </a:endParaRPr>
          </a:p>
          <a:p>
            <a:pPr marL="285750" indent="-285750">
              <a:buFont typeface="Arial" panose="020B0604020202020204" pitchFamily="34" charset="0"/>
              <a:buChar char="•"/>
            </a:pPr>
            <a:r>
              <a:rPr lang="nb-NO" sz="2000">
                <a:solidFill>
                  <a:schemeClr val="tx1"/>
                </a:solidFill>
                <a:latin typeface="+mj-lt"/>
              </a:rPr>
              <a:t>QT is a </a:t>
            </a:r>
            <a:r>
              <a:rPr lang="nb-NO" sz="2000" err="1">
                <a:solidFill>
                  <a:schemeClr val="tx1"/>
                </a:solidFill>
                <a:latin typeface="+mj-lt"/>
              </a:rPr>
              <a:t>main</a:t>
            </a:r>
            <a:r>
              <a:rPr lang="nb-NO" sz="2000">
                <a:solidFill>
                  <a:schemeClr val="tx1"/>
                </a:solidFill>
                <a:latin typeface="+mj-lt"/>
              </a:rPr>
              <a:t> </a:t>
            </a:r>
            <a:r>
              <a:rPr lang="nb-NO" sz="2000" err="1">
                <a:solidFill>
                  <a:schemeClr val="tx1"/>
                </a:solidFill>
                <a:latin typeface="+mj-lt"/>
              </a:rPr>
              <a:t>strategic</a:t>
            </a:r>
            <a:r>
              <a:rPr lang="nb-NO" sz="2000">
                <a:solidFill>
                  <a:schemeClr val="tx1"/>
                </a:solidFill>
                <a:latin typeface="+mj-lt"/>
              </a:rPr>
              <a:t> area in </a:t>
            </a:r>
            <a:r>
              <a:rPr lang="nb-NO" sz="2000" err="1">
                <a:solidFill>
                  <a:schemeClr val="tx1"/>
                </a:solidFill>
                <a:latin typeface="+mj-lt"/>
              </a:rPr>
              <a:t>NorFab</a:t>
            </a:r>
            <a:endParaRPr lang="nb-NO" sz="2000">
              <a:solidFill>
                <a:schemeClr val="tx1"/>
              </a:solidFill>
              <a:latin typeface="+mj-lt"/>
              <a:cs typeface="Arial"/>
            </a:endParaRPr>
          </a:p>
          <a:p>
            <a:pPr marL="285750" indent="-285750">
              <a:buFont typeface="Arial" panose="020B0604020202020204" pitchFamily="34" charset="0"/>
              <a:buChar char="•"/>
            </a:pPr>
            <a:endParaRPr lang="nb-NO" sz="2000">
              <a:solidFill>
                <a:schemeClr val="tx1"/>
              </a:solidFill>
              <a:latin typeface="+mj-lt"/>
            </a:endParaRPr>
          </a:p>
          <a:p>
            <a:pPr marL="285750" indent="-285750">
              <a:buFont typeface="Arial" panose="020B0604020202020204" pitchFamily="34" charset="0"/>
              <a:buChar char="•"/>
            </a:pPr>
            <a:r>
              <a:rPr lang="nb-NO" sz="2000">
                <a:solidFill>
                  <a:schemeClr val="tx1"/>
                </a:solidFill>
              </a:rPr>
              <a:t>Norway </a:t>
            </a:r>
            <a:r>
              <a:rPr lang="nb-NO" sz="2000" err="1">
                <a:solidFill>
                  <a:schemeClr val="tx1"/>
                </a:solidFill>
              </a:rPr>
              <a:t>needs</a:t>
            </a:r>
            <a:r>
              <a:rPr lang="nb-NO" sz="2000">
                <a:solidFill>
                  <a:schemeClr val="tx1"/>
                </a:solidFill>
              </a:rPr>
              <a:t> </a:t>
            </a:r>
            <a:r>
              <a:rPr lang="nb-NO" sz="2000" err="1">
                <a:solidFill>
                  <a:schemeClr val="tx1"/>
                </a:solidFill>
              </a:rPr>
              <a:t>competence</a:t>
            </a:r>
            <a:r>
              <a:rPr lang="nb-NO" sz="2000">
                <a:solidFill>
                  <a:schemeClr val="tx1"/>
                </a:solidFill>
              </a:rPr>
              <a:t> </a:t>
            </a:r>
            <a:r>
              <a:rPr lang="nb-NO" sz="2000" err="1">
                <a:solidFill>
                  <a:schemeClr val="tx1"/>
                </a:solidFill>
              </a:rPr>
              <a:t>building</a:t>
            </a:r>
            <a:r>
              <a:rPr lang="nb-NO" sz="2000">
                <a:solidFill>
                  <a:schemeClr val="tx1"/>
                </a:solidFill>
              </a:rPr>
              <a:t> in </a:t>
            </a:r>
            <a:r>
              <a:rPr lang="nb-NO" sz="2000" err="1">
                <a:solidFill>
                  <a:schemeClr val="tx1"/>
                </a:solidFill>
              </a:rPr>
              <a:t>practical</a:t>
            </a:r>
            <a:r>
              <a:rPr lang="nb-NO" sz="2000">
                <a:solidFill>
                  <a:schemeClr val="tx1"/>
                </a:solidFill>
              </a:rPr>
              <a:t> QT</a:t>
            </a:r>
            <a:endParaRPr lang="nb-NO">
              <a:solidFill>
                <a:schemeClr val="tx1"/>
              </a:solidFill>
            </a:endParaRPr>
          </a:p>
          <a:p>
            <a:pPr marL="285750" indent="-285750">
              <a:buFont typeface="Arial" panose="020B0604020202020204" pitchFamily="34" charset="0"/>
              <a:buChar char="•"/>
            </a:pPr>
            <a:endParaRPr lang="nb-NO" sz="2000">
              <a:solidFill>
                <a:schemeClr val="tx1"/>
              </a:solidFill>
              <a:latin typeface="+mj-lt"/>
            </a:endParaRPr>
          </a:p>
          <a:p>
            <a:pPr marL="0" indent="0"/>
            <a:r>
              <a:rPr lang="nb-NO" i="1" err="1">
                <a:solidFill>
                  <a:srgbClr val="207685"/>
                </a:solidFill>
                <a:latin typeface="Aptos" panose="020B0004020202020204"/>
              </a:rPr>
              <a:t>NorFab</a:t>
            </a:r>
            <a:r>
              <a:rPr lang="nb-NO" i="1">
                <a:solidFill>
                  <a:srgbClr val="207685"/>
                </a:solidFill>
                <a:latin typeface="Aptos" panose="020B0004020202020204"/>
              </a:rPr>
              <a:t> and UiO-</a:t>
            </a:r>
            <a:r>
              <a:rPr lang="nb-NO" i="1" err="1">
                <a:solidFill>
                  <a:srgbClr val="207685"/>
                </a:solidFill>
                <a:latin typeface="Aptos" panose="020B0004020202020204"/>
              </a:rPr>
              <a:t>MiNaLab</a:t>
            </a:r>
            <a:r>
              <a:rPr lang="nb-NO" i="1">
                <a:solidFill>
                  <a:srgbClr val="207685"/>
                </a:solidFill>
                <a:latin typeface="Aptos" panose="020B0004020202020204"/>
              </a:rPr>
              <a:t> </a:t>
            </a:r>
            <a:r>
              <a:rPr lang="nb-NO" i="1" err="1">
                <a:solidFill>
                  <a:srgbClr val="207685"/>
                </a:solidFill>
                <a:latin typeface="Aptos" panose="020B0004020202020204"/>
              </a:rPr>
              <a:t>provide</a:t>
            </a:r>
            <a:r>
              <a:rPr lang="nb-NO" i="1">
                <a:solidFill>
                  <a:srgbClr val="207685"/>
                </a:solidFill>
                <a:latin typeface="Aptos" panose="020B0004020202020204"/>
              </a:rPr>
              <a:t> </a:t>
            </a:r>
            <a:r>
              <a:rPr lang="nb-NO" i="1" err="1">
                <a:solidFill>
                  <a:srgbClr val="207685"/>
                </a:solidFill>
                <a:latin typeface="Aptos" panose="020B0004020202020204"/>
              </a:rPr>
              <a:t>open-access</a:t>
            </a:r>
            <a:r>
              <a:rPr lang="nb-NO" i="1">
                <a:solidFill>
                  <a:srgbClr val="207685"/>
                </a:solidFill>
                <a:latin typeface="Aptos" panose="020B0004020202020204"/>
              </a:rPr>
              <a:t> test arena for QT</a:t>
            </a:r>
          </a:p>
        </p:txBody>
      </p:sp>
      <p:sp>
        <p:nvSpPr>
          <p:cNvPr id="4" name="Avrundet rektangel 52">
            <a:extLst>
              <a:ext uri="{FF2B5EF4-FFF2-40B4-BE49-F238E27FC236}">
                <a16:creationId xmlns:a16="http://schemas.microsoft.com/office/drawing/2014/main" id="{709DD797-EAD0-D33B-395D-5AA881B466C1}"/>
              </a:ext>
            </a:extLst>
          </p:cNvPr>
          <p:cNvSpPr/>
          <p:nvPr/>
        </p:nvSpPr>
        <p:spPr>
          <a:xfrm>
            <a:off x="762267" y="443105"/>
            <a:ext cx="4427954" cy="502997"/>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vrundet rektangel 44">
            <a:extLst>
              <a:ext uri="{FF2B5EF4-FFF2-40B4-BE49-F238E27FC236}">
                <a16:creationId xmlns:a16="http://schemas.microsoft.com/office/drawing/2014/main" id="{2956E2F4-DF26-A06F-1F97-66F1327752E8}"/>
              </a:ext>
            </a:extLst>
          </p:cNvPr>
          <p:cNvSpPr/>
          <p:nvPr/>
        </p:nvSpPr>
        <p:spPr>
          <a:xfrm rot="2729833">
            <a:off x="493077" y="347747"/>
            <a:ext cx="718457" cy="674305"/>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kstSylinder 51">
            <a:extLst>
              <a:ext uri="{FF2B5EF4-FFF2-40B4-BE49-F238E27FC236}">
                <a16:creationId xmlns:a16="http://schemas.microsoft.com/office/drawing/2014/main" id="{009422F8-AD75-C8F6-3B07-280C42C0D63C}"/>
              </a:ext>
            </a:extLst>
          </p:cNvPr>
          <p:cNvSpPr txBox="1"/>
          <p:nvPr/>
        </p:nvSpPr>
        <p:spPr>
          <a:xfrm>
            <a:off x="1327244" y="416256"/>
            <a:ext cx="3491575" cy="584775"/>
          </a:xfrm>
          <a:prstGeom prst="rect">
            <a:avLst/>
          </a:prstGeom>
          <a:noFill/>
        </p:spPr>
        <p:txBody>
          <a:bodyPr wrap="square" lIns="91440" tIns="45720" rIns="91440" bIns="45720" rtlCol="0" anchor="t">
            <a:spAutoFit/>
          </a:bodyPr>
          <a:lstStyle/>
          <a:p>
            <a:r>
              <a:rPr lang="nb-NO" sz="3200" b="1" err="1">
                <a:solidFill>
                  <a:schemeClr val="bg1"/>
                </a:solidFill>
                <a:latin typeface="Aptos"/>
              </a:rPr>
              <a:t>Infrastructure</a:t>
            </a:r>
            <a:endParaRPr lang="nb-NO" sz="3200" b="1" err="1">
              <a:solidFill>
                <a:schemeClr val="bg1"/>
              </a:solidFill>
              <a:latin typeface="Aptos" panose="020B0004020202020204" pitchFamily="34" charset="0"/>
            </a:endParaRPr>
          </a:p>
        </p:txBody>
      </p:sp>
      <p:pic>
        <p:nvPicPr>
          <p:cNvPr id="13" name="Bilde 16">
            <a:extLst>
              <a:ext uri="{FF2B5EF4-FFF2-40B4-BE49-F238E27FC236}">
                <a16:creationId xmlns:a16="http://schemas.microsoft.com/office/drawing/2014/main" id="{C1716E93-BA00-2AE9-D49E-F38DD4226A2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55253" y="6191939"/>
            <a:ext cx="900189" cy="243427"/>
          </a:xfrm>
          <a:prstGeom prst="rect">
            <a:avLst/>
          </a:prstGeom>
        </p:spPr>
      </p:pic>
      <p:pic>
        <p:nvPicPr>
          <p:cNvPr id="14" name="Bilde 18" descr="Et bilde som inneholder tekst, logo, Font, symbol&#10;&#10;Automatisk generert beskrivelse">
            <a:extLst>
              <a:ext uri="{FF2B5EF4-FFF2-40B4-BE49-F238E27FC236}">
                <a16:creationId xmlns:a16="http://schemas.microsoft.com/office/drawing/2014/main" id="{94D148B1-C536-C510-6080-CE856CEE8E9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6413" t="30530" r="15620" b="31244"/>
          <a:stretch/>
        </p:blipFill>
        <p:spPr>
          <a:xfrm>
            <a:off x="177023" y="6124204"/>
            <a:ext cx="1411945" cy="408412"/>
          </a:xfrm>
          <a:prstGeom prst="rect">
            <a:avLst/>
          </a:prstGeom>
        </p:spPr>
      </p:pic>
      <p:pic>
        <p:nvPicPr>
          <p:cNvPr id="15" name="Grafikk 17">
            <a:extLst>
              <a:ext uri="{FF2B5EF4-FFF2-40B4-BE49-F238E27FC236}">
                <a16:creationId xmlns:a16="http://schemas.microsoft.com/office/drawing/2014/main" id="{0D070FF2-B408-0514-2DB0-1023F1CFA9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8786" t="20628" r="16402" b="22534"/>
          <a:stretch/>
        </p:blipFill>
        <p:spPr>
          <a:xfrm>
            <a:off x="3107623" y="6144854"/>
            <a:ext cx="1080027" cy="337596"/>
          </a:xfrm>
          <a:prstGeom prst="rect">
            <a:avLst/>
          </a:prstGeom>
        </p:spPr>
      </p:pic>
      <p:pic>
        <p:nvPicPr>
          <p:cNvPr id="8" name="Picture 7" descr="People in white protective suits in a laboratory&#10;&#10;Description automatically generated">
            <a:extLst>
              <a:ext uri="{FF2B5EF4-FFF2-40B4-BE49-F238E27FC236}">
                <a16:creationId xmlns:a16="http://schemas.microsoft.com/office/drawing/2014/main" id="{43FB86F2-0BE4-7934-1460-E59771DC1EBD}"/>
              </a:ext>
            </a:extLst>
          </p:cNvPr>
          <p:cNvPicPr>
            <a:picLocks noChangeAspect="1"/>
          </p:cNvPicPr>
          <p:nvPr/>
        </p:nvPicPr>
        <p:blipFill>
          <a:blip r:embed="rId6"/>
          <a:stretch>
            <a:fillRect/>
          </a:stretch>
        </p:blipFill>
        <p:spPr>
          <a:xfrm>
            <a:off x="5450624" y="1646853"/>
            <a:ext cx="6245020" cy="4683967"/>
          </a:xfrm>
          <a:prstGeom prst="rect">
            <a:avLst/>
          </a:prstGeom>
        </p:spPr>
      </p:pic>
      <p:sp>
        <p:nvSpPr>
          <p:cNvPr id="10" name="TextBox 9">
            <a:extLst>
              <a:ext uri="{FF2B5EF4-FFF2-40B4-BE49-F238E27FC236}">
                <a16:creationId xmlns:a16="http://schemas.microsoft.com/office/drawing/2014/main" id="{17DA71DF-8720-9FFC-15E6-1947632628F1}"/>
              </a:ext>
            </a:extLst>
          </p:cNvPr>
          <p:cNvSpPr txBox="1"/>
          <p:nvPr/>
        </p:nvSpPr>
        <p:spPr>
          <a:xfrm>
            <a:off x="6962336" y="155690"/>
            <a:ext cx="5458046"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cs typeface="Arial"/>
              </a:rPr>
              <a:t>UiO</a:t>
            </a:r>
            <a:r>
              <a:rPr lang="en-US" sz="1600">
                <a:cs typeface="Arial"/>
              </a:rPr>
              <a:t> </a:t>
            </a:r>
            <a:r>
              <a:rPr lang="en-US" sz="1600" err="1">
                <a:cs typeface="Arial"/>
              </a:rPr>
              <a:t>MiNaLab</a:t>
            </a:r>
            <a:r>
              <a:rPr lang="en-US" sz="1600">
                <a:cs typeface="Arial"/>
              </a:rPr>
              <a:t> </a:t>
            </a:r>
            <a:endParaRPr lang="en-US"/>
          </a:p>
          <a:p>
            <a:endParaRPr lang="en-US" sz="1600">
              <a:cs typeface="Arial"/>
            </a:endParaRPr>
          </a:p>
        </p:txBody>
      </p:sp>
      <p:pic>
        <p:nvPicPr>
          <p:cNvPr id="11" name="Picture 10" descr="A close up of a website&#10;&#10;Description automatically generated">
            <a:extLst>
              <a:ext uri="{FF2B5EF4-FFF2-40B4-BE49-F238E27FC236}">
                <a16:creationId xmlns:a16="http://schemas.microsoft.com/office/drawing/2014/main" id="{6163BBA8-46ED-C1A4-2ABF-C53AB3F0294A}"/>
              </a:ext>
            </a:extLst>
          </p:cNvPr>
          <p:cNvPicPr>
            <a:picLocks noChangeAspect="1"/>
          </p:cNvPicPr>
          <p:nvPr/>
        </p:nvPicPr>
        <p:blipFill>
          <a:blip r:embed="rId7"/>
          <a:stretch>
            <a:fillRect/>
          </a:stretch>
        </p:blipFill>
        <p:spPr>
          <a:xfrm>
            <a:off x="8911220" y="-3598"/>
            <a:ext cx="3280294" cy="1484540"/>
          </a:xfrm>
          <a:prstGeom prst="rect">
            <a:avLst/>
          </a:prstGeom>
        </p:spPr>
      </p:pic>
    </p:spTree>
    <p:extLst>
      <p:ext uri="{BB962C8B-B14F-4D97-AF65-F5344CB8AC3E}">
        <p14:creationId xmlns:p14="http://schemas.microsoft.com/office/powerpoint/2010/main" val="1305241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F8FFAA2-313C-FB40-9113-13FF32B522C0}"/>
              </a:ext>
            </a:extLst>
          </p:cNvPr>
          <p:cNvSpPr>
            <a:spLocks noGrp="1"/>
          </p:cNvSpPr>
          <p:nvPr>
            <p:ph type="ftr" sz="quarter" idx="11"/>
          </p:nvPr>
        </p:nvSpPr>
        <p:spPr/>
        <p:txBody>
          <a:bodyPr/>
          <a:lstStyle/>
          <a:p>
            <a:r>
              <a:rPr lang="en-GB"/>
              <a:t>m.e.bathen@fys.uio.no</a:t>
            </a:r>
          </a:p>
        </p:txBody>
      </p:sp>
      <p:sp>
        <p:nvSpPr>
          <p:cNvPr id="5" name="Oval 4">
            <a:extLst>
              <a:ext uri="{FF2B5EF4-FFF2-40B4-BE49-F238E27FC236}">
                <a16:creationId xmlns:a16="http://schemas.microsoft.com/office/drawing/2014/main" id="{A34FAC7B-DD11-FD74-6E59-C67A65A770FB}"/>
              </a:ext>
            </a:extLst>
          </p:cNvPr>
          <p:cNvSpPr/>
          <p:nvPr/>
        </p:nvSpPr>
        <p:spPr>
          <a:xfrm>
            <a:off x="947056" y="2057400"/>
            <a:ext cx="2743200" cy="2743200"/>
          </a:xfrm>
          <a:prstGeom prst="ellipse">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a:solidFill>
                  <a:schemeClr val="bg1"/>
                </a:solidFill>
              </a:rPr>
              <a:t>1</a:t>
            </a:r>
            <a:r>
              <a:rPr lang="nb-NO" sz="1600" baseline="30000">
                <a:solidFill>
                  <a:schemeClr val="bg1"/>
                </a:solidFill>
              </a:rPr>
              <a:t>st</a:t>
            </a:r>
            <a:r>
              <a:rPr lang="nb-NO" sz="1600">
                <a:solidFill>
                  <a:schemeClr val="bg1"/>
                </a:solidFill>
              </a:rPr>
              <a:t> and 2</a:t>
            </a:r>
            <a:r>
              <a:rPr lang="nb-NO" sz="1600" baseline="30000">
                <a:solidFill>
                  <a:schemeClr val="bg1"/>
                </a:solidFill>
              </a:rPr>
              <a:t>nd</a:t>
            </a:r>
            <a:r>
              <a:rPr lang="nb-NO" sz="1600">
                <a:solidFill>
                  <a:schemeClr val="bg1"/>
                </a:solidFill>
              </a:rPr>
              <a:t> </a:t>
            </a:r>
            <a:r>
              <a:rPr lang="nb-NO" sz="1600" err="1">
                <a:solidFill>
                  <a:schemeClr val="bg1"/>
                </a:solidFill>
              </a:rPr>
              <a:t>quantum</a:t>
            </a:r>
            <a:r>
              <a:rPr lang="nb-NO" sz="1600">
                <a:solidFill>
                  <a:schemeClr val="bg1"/>
                </a:solidFill>
              </a:rPr>
              <a:t> </a:t>
            </a:r>
            <a:r>
              <a:rPr lang="nb-NO" sz="1600" err="1">
                <a:solidFill>
                  <a:schemeClr val="bg1"/>
                </a:solidFill>
              </a:rPr>
              <a:t>revolution</a:t>
            </a:r>
            <a:endParaRPr lang="en-US" err="1">
              <a:solidFill>
                <a:schemeClr val="bg1"/>
              </a:solidFill>
            </a:endParaRPr>
          </a:p>
        </p:txBody>
      </p:sp>
      <p:sp>
        <p:nvSpPr>
          <p:cNvPr id="6" name="Oval 5">
            <a:extLst>
              <a:ext uri="{FF2B5EF4-FFF2-40B4-BE49-F238E27FC236}">
                <a16:creationId xmlns:a16="http://schemas.microsoft.com/office/drawing/2014/main" id="{A6D500B5-15C2-6A01-5E3B-ABE63074AB61}"/>
              </a:ext>
            </a:extLst>
          </p:cNvPr>
          <p:cNvSpPr/>
          <p:nvPr/>
        </p:nvSpPr>
        <p:spPr>
          <a:xfrm>
            <a:off x="4724400" y="2057400"/>
            <a:ext cx="2743200" cy="27432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err="1">
                <a:solidFill>
                  <a:schemeClr val="bg1"/>
                </a:solidFill>
              </a:rPr>
              <a:t>Overview</a:t>
            </a:r>
            <a:r>
              <a:rPr lang="nb-NO" sz="1600">
                <a:solidFill>
                  <a:schemeClr val="bg1"/>
                </a:solidFill>
              </a:rPr>
              <a:t> </a:t>
            </a:r>
            <a:r>
              <a:rPr lang="nb-NO" sz="1600" err="1">
                <a:solidFill>
                  <a:schemeClr val="bg1"/>
                </a:solidFill>
              </a:rPr>
              <a:t>of</a:t>
            </a:r>
            <a:r>
              <a:rPr lang="nb-NO" sz="1600">
                <a:solidFill>
                  <a:schemeClr val="bg1"/>
                </a:solidFill>
              </a:rPr>
              <a:t> </a:t>
            </a:r>
            <a:r>
              <a:rPr lang="nb-NO" sz="1600" err="1">
                <a:solidFill>
                  <a:schemeClr val="bg1"/>
                </a:solidFill>
              </a:rPr>
              <a:t>quantum</a:t>
            </a:r>
            <a:r>
              <a:rPr lang="nb-NO" sz="1600">
                <a:solidFill>
                  <a:schemeClr val="bg1"/>
                </a:solidFill>
              </a:rPr>
              <a:t> </a:t>
            </a:r>
            <a:r>
              <a:rPr lang="nb-NO" sz="1600" err="1">
                <a:solidFill>
                  <a:schemeClr val="bg1"/>
                </a:solidFill>
              </a:rPr>
              <a:t>technologies</a:t>
            </a:r>
            <a:endParaRPr lang="en-US" err="1">
              <a:solidFill>
                <a:schemeClr val="bg1"/>
              </a:solidFill>
            </a:endParaRPr>
          </a:p>
        </p:txBody>
      </p:sp>
      <p:sp>
        <p:nvSpPr>
          <p:cNvPr id="7" name="Oval 6">
            <a:extLst>
              <a:ext uri="{FF2B5EF4-FFF2-40B4-BE49-F238E27FC236}">
                <a16:creationId xmlns:a16="http://schemas.microsoft.com/office/drawing/2014/main" id="{DD1EA07A-A1D8-8E56-1E9E-640FC35D45FE}"/>
              </a:ext>
            </a:extLst>
          </p:cNvPr>
          <p:cNvSpPr/>
          <p:nvPr/>
        </p:nvSpPr>
        <p:spPr>
          <a:xfrm>
            <a:off x="8501744" y="2057400"/>
            <a:ext cx="2743200" cy="2743200"/>
          </a:xfrm>
          <a:prstGeom prst="ellipse">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600">
                <a:solidFill>
                  <a:schemeClr val="bg1"/>
                </a:solidFill>
              </a:rPr>
              <a:t>Status and </a:t>
            </a:r>
            <a:r>
              <a:rPr lang="nb-NO" sz="1600" err="1">
                <a:solidFill>
                  <a:schemeClr val="bg1"/>
                </a:solidFill>
              </a:rPr>
              <a:t>opportunities</a:t>
            </a:r>
            <a:endParaRPr lang="en-US" err="1">
              <a:solidFill>
                <a:schemeClr val="bg1"/>
              </a:solidFill>
            </a:endParaRPr>
          </a:p>
        </p:txBody>
      </p:sp>
    </p:spTree>
    <p:extLst>
      <p:ext uri="{BB962C8B-B14F-4D97-AF65-F5344CB8AC3E}">
        <p14:creationId xmlns:p14="http://schemas.microsoft.com/office/powerpoint/2010/main" val="156982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28"/>
          </p:nvPr>
        </p:nvSpPr>
        <p:spPr>
          <a:xfrm>
            <a:off x="360043" y="1401323"/>
            <a:ext cx="4982356" cy="4663171"/>
          </a:xfrm>
        </p:spPr>
        <p:txBody>
          <a:bodyPr vert="horz" lIns="0" tIns="0" rIns="0" bIns="0" rtlCol="0" anchor="t">
            <a:noAutofit/>
          </a:bodyPr>
          <a:lstStyle/>
          <a:p>
            <a:pPr marL="285750" indent="-285750">
              <a:buFont typeface="Arial" panose="020B0604020202020204" pitchFamily="34" charset="0"/>
              <a:buChar char="•"/>
            </a:pPr>
            <a:r>
              <a:rPr lang="nb-NO" sz="2000">
                <a:solidFill>
                  <a:schemeClr val="tx1"/>
                </a:solidFill>
                <a:latin typeface="+mj-lt"/>
              </a:rPr>
              <a:t>UiO has </a:t>
            </a:r>
            <a:r>
              <a:rPr lang="nb-NO" sz="2000" err="1">
                <a:solidFill>
                  <a:schemeClr val="tx1"/>
                </a:solidFill>
                <a:latin typeface="+mj-lt"/>
              </a:rPr>
              <a:t>extensive</a:t>
            </a:r>
            <a:r>
              <a:rPr lang="nb-NO" sz="2000">
                <a:solidFill>
                  <a:schemeClr val="tx1"/>
                </a:solidFill>
                <a:latin typeface="+mj-lt"/>
              </a:rPr>
              <a:t> </a:t>
            </a:r>
            <a:r>
              <a:rPr lang="nb-NO" sz="2000" err="1">
                <a:solidFill>
                  <a:schemeClr val="tx1"/>
                </a:solidFill>
                <a:latin typeface="+mj-lt"/>
              </a:rPr>
              <a:t>theoretical</a:t>
            </a:r>
            <a:r>
              <a:rPr lang="nb-NO" sz="2000">
                <a:solidFill>
                  <a:schemeClr val="tx1"/>
                </a:solidFill>
                <a:latin typeface="+mj-lt"/>
              </a:rPr>
              <a:t>, </a:t>
            </a:r>
            <a:r>
              <a:rPr lang="nb-NO" sz="2000" err="1">
                <a:solidFill>
                  <a:schemeClr val="tx1"/>
                </a:solidFill>
                <a:latin typeface="+mj-lt"/>
              </a:rPr>
              <a:t>computational</a:t>
            </a:r>
            <a:r>
              <a:rPr lang="nb-NO" sz="2000">
                <a:solidFill>
                  <a:schemeClr val="tx1"/>
                </a:solidFill>
                <a:latin typeface="+mj-lt"/>
              </a:rPr>
              <a:t> and </a:t>
            </a:r>
            <a:r>
              <a:rPr lang="nb-NO" sz="2000" err="1">
                <a:solidFill>
                  <a:schemeClr val="tx1"/>
                </a:solidFill>
                <a:latin typeface="+mj-lt"/>
              </a:rPr>
              <a:t>experimental</a:t>
            </a:r>
            <a:r>
              <a:rPr lang="nb-NO" sz="2000">
                <a:solidFill>
                  <a:schemeClr val="tx1"/>
                </a:solidFill>
                <a:latin typeface="+mj-lt"/>
              </a:rPr>
              <a:t> </a:t>
            </a:r>
            <a:r>
              <a:rPr lang="nb-NO" sz="2000" err="1">
                <a:solidFill>
                  <a:schemeClr val="tx1"/>
                </a:solidFill>
                <a:latin typeface="+mj-lt"/>
              </a:rPr>
              <a:t>quantum</a:t>
            </a:r>
            <a:r>
              <a:rPr lang="nb-NO" sz="2000">
                <a:solidFill>
                  <a:schemeClr val="tx1"/>
                </a:solidFill>
                <a:latin typeface="+mj-lt"/>
              </a:rPr>
              <a:t> science and </a:t>
            </a:r>
            <a:r>
              <a:rPr lang="nb-NO" sz="2000" err="1">
                <a:solidFill>
                  <a:schemeClr val="tx1"/>
                </a:solidFill>
                <a:latin typeface="+mj-lt"/>
              </a:rPr>
              <a:t>technology</a:t>
            </a:r>
            <a:r>
              <a:rPr lang="nb-NO" sz="2000">
                <a:solidFill>
                  <a:schemeClr val="tx1"/>
                </a:solidFill>
                <a:latin typeface="+mj-lt"/>
              </a:rPr>
              <a:t> </a:t>
            </a:r>
            <a:endParaRPr lang="nb-NO" sz="2000">
              <a:solidFill>
                <a:schemeClr val="tx1"/>
              </a:solidFill>
              <a:latin typeface="+mj-lt"/>
              <a:cs typeface="Arial"/>
            </a:endParaRPr>
          </a:p>
          <a:p>
            <a:pPr marL="285750" indent="-285750">
              <a:buFont typeface="Arial" panose="020B0604020202020204" pitchFamily="34" charset="0"/>
              <a:buChar char="•"/>
            </a:pPr>
            <a:endParaRPr lang="nb-NO" sz="2000">
              <a:solidFill>
                <a:schemeClr val="tx1"/>
              </a:solidFill>
              <a:latin typeface="+mj-lt"/>
              <a:cs typeface="Arial"/>
            </a:endParaRPr>
          </a:p>
          <a:p>
            <a:pPr marL="285750" indent="-285750">
              <a:buFont typeface="Arial" panose="020B0604020202020204" pitchFamily="34" charset="0"/>
              <a:buChar char="•"/>
            </a:pPr>
            <a:r>
              <a:rPr lang="nb-NO" sz="2000">
                <a:solidFill>
                  <a:schemeClr val="tx1"/>
                </a:solidFill>
                <a:latin typeface="+mj-lt"/>
              </a:rPr>
              <a:t>Semiconductors for </a:t>
            </a:r>
            <a:r>
              <a:rPr lang="nb-NO" sz="2000" err="1">
                <a:solidFill>
                  <a:schemeClr val="tx1"/>
                </a:solidFill>
                <a:latin typeface="+mj-lt"/>
              </a:rPr>
              <a:t>sustainable</a:t>
            </a:r>
            <a:r>
              <a:rPr lang="nb-NO" sz="2000">
                <a:solidFill>
                  <a:schemeClr val="tx1"/>
                </a:solidFill>
                <a:latin typeface="+mj-lt"/>
              </a:rPr>
              <a:t> QT </a:t>
            </a:r>
            <a:endParaRPr lang="nb-NO" sz="2000">
              <a:solidFill>
                <a:schemeClr val="tx1"/>
              </a:solidFill>
              <a:latin typeface="+mj-lt"/>
              <a:cs typeface="Arial"/>
            </a:endParaRPr>
          </a:p>
          <a:p>
            <a:pPr marL="285750" indent="-285750">
              <a:buFont typeface="Arial" panose="020B0604020202020204" pitchFamily="34" charset="0"/>
              <a:buChar char="•"/>
            </a:pPr>
            <a:endParaRPr lang="nb-NO" sz="2000">
              <a:solidFill>
                <a:schemeClr val="tx1"/>
              </a:solidFill>
            </a:endParaRPr>
          </a:p>
          <a:p>
            <a:pPr marL="285750" indent="-285750">
              <a:buFont typeface="Arial" panose="020B0604020202020204" pitchFamily="34" charset="0"/>
              <a:buChar char="•"/>
            </a:pPr>
            <a:r>
              <a:rPr lang="nb-NO" sz="2000">
                <a:solidFill>
                  <a:schemeClr val="tx1"/>
                </a:solidFill>
              </a:rPr>
              <a:t>Quantum sensors </a:t>
            </a:r>
            <a:r>
              <a:rPr lang="nb-NO" sz="2000" err="1">
                <a:solidFill>
                  <a:schemeClr val="tx1"/>
                </a:solidFill>
              </a:rPr>
              <a:t>will</a:t>
            </a:r>
            <a:r>
              <a:rPr lang="nb-NO" sz="2000">
                <a:solidFill>
                  <a:schemeClr val="tx1"/>
                </a:solidFill>
              </a:rPr>
              <a:t> be </a:t>
            </a:r>
            <a:r>
              <a:rPr lang="nb-NO" sz="2000" err="1">
                <a:solidFill>
                  <a:schemeClr val="tx1"/>
                </a:solidFill>
              </a:rPr>
              <a:t>strategically</a:t>
            </a:r>
            <a:r>
              <a:rPr lang="nb-NO" sz="2000">
                <a:solidFill>
                  <a:schemeClr val="tx1"/>
                </a:solidFill>
              </a:rPr>
              <a:t> </a:t>
            </a:r>
            <a:r>
              <a:rPr lang="nb-NO" sz="2000" err="1">
                <a:solidFill>
                  <a:schemeClr val="tx1"/>
                </a:solidFill>
              </a:rPr>
              <a:t>important</a:t>
            </a:r>
            <a:r>
              <a:rPr lang="nb-NO" sz="2000">
                <a:solidFill>
                  <a:schemeClr val="tx1"/>
                </a:solidFill>
              </a:rPr>
              <a:t> for Norway</a:t>
            </a:r>
            <a:endParaRPr lang="nb-NO">
              <a:solidFill>
                <a:schemeClr val="tx1"/>
              </a:solidFill>
              <a:cs typeface="Arial"/>
            </a:endParaRPr>
          </a:p>
          <a:p>
            <a:pPr marL="285750" indent="-285750">
              <a:buFont typeface="Arial" panose="020B0604020202020204" pitchFamily="34" charset="0"/>
              <a:buChar char="•"/>
            </a:pPr>
            <a:endParaRPr lang="nb-NO" sz="2000">
              <a:solidFill>
                <a:schemeClr val="tx1"/>
              </a:solidFill>
              <a:latin typeface="+mj-lt"/>
            </a:endParaRPr>
          </a:p>
          <a:p>
            <a:pPr marL="0" indent="0"/>
            <a:endParaRPr lang="nb-NO" sz="2000">
              <a:solidFill>
                <a:schemeClr val="tx1"/>
              </a:solidFill>
              <a:latin typeface="+mj-lt"/>
            </a:endParaRPr>
          </a:p>
        </p:txBody>
      </p:sp>
      <p:sp>
        <p:nvSpPr>
          <p:cNvPr id="8" name="Avrundet rektangel 52">
            <a:extLst>
              <a:ext uri="{FF2B5EF4-FFF2-40B4-BE49-F238E27FC236}">
                <a16:creationId xmlns:a16="http://schemas.microsoft.com/office/drawing/2014/main" id="{B364A592-463A-2222-15C7-9F774067128C}"/>
              </a:ext>
            </a:extLst>
          </p:cNvPr>
          <p:cNvSpPr/>
          <p:nvPr/>
        </p:nvSpPr>
        <p:spPr>
          <a:xfrm>
            <a:off x="762267" y="443105"/>
            <a:ext cx="4427954" cy="502997"/>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vrundet rektangel 44">
            <a:extLst>
              <a:ext uri="{FF2B5EF4-FFF2-40B4-BE49-F238E27FC236}">
                <a16:creationId xmlns:a16="http://schemas.microsoft.com/office/drawing/2014/main" id="{EA30A098-3FDF-01E7-E71D-4B34BFC6F6EB}"/>
              </a:ext>
            </a:extLst>
          </p:cNvPr>
          <p:cNvSpPr/>
          <p:nvPr/>
        </p:nvSpPr>
        <p:spPr>
          <a:xfrm rot="2729833">
            <a:off x="493077" y="347747"/>
            <a:ext cx="718457" cy="674305"/>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kstSylinder 51">
            <a:extLst>
              <a:ext uri="{FF2B5EF4-FFF2-40B4-BE49-F238E27FC236}">
                <a16:creationId xmlns:a16="http://schemas.microsoft.com/office/drawing/2014/main" id="{A7BD0E0F-B73D-00CE-E091-E253A71247E8}"/>
              </a:ext>
            </a:extLst>
          </p:cNvPr>
          <p:cNvSpPr txBox="1"/>
          <p:nvPr/>
        </p:nvSpPr>
        <p:spPr>
          <a:xfrm>
            <a:off x="1327244" y="416256"/>
            <a:ext cx="3491575" cy="584775"/>
          </a:xfrm>
          <a:prstGeom prst="rect">
            <a:avLst/>
          </a:prstGeom>
          <a:noFill/>
        </p:spPr>
        <p:txBody>
          <a:bodyPr wrap="square" lIns="91440" tIns="45720" rIns="91440" bIns="45720" rtlCol="0" anchor="t">
            <a:spAutoFit/>
          </a:bodyPr>
          <a:lstStyle/>
          <a:p>
            <a:r>
              <a:rPr lang="nb-NO" sz="3200" b="1">
                <a:solidFill>
                  <a:schemeClr val="bg1"/>
                </a:solidFill>
                <a:latin typeface="Aptos"/>
              </a:rPr>
              <a:t>Research</a:t>
            </a:r>
            <a:endParaRPr lang="en-US"/>
          </a:p>
        </p:txBody>
      </p:sp>
      <p:pic>
        <p:nvPicPr>
          <p:cNvPr id="14" name="Picture 13"/>
          <p:cNvPicPr>
            <a:picLocks noChangeAspect="1"/>
          </p:cNvPicPr>
          <p:nvPr/>
        </p:nvPicPr>
        <p:blipFill>
          <a:blip r:embed="rId3"/>
          <a:stretch>
            <a:fillRect/>
          </a:stretch>
        </p:blipFill>
        <p:spPr>
          <a:xfrm>
            <a:off x="8599896" y="192367"/>
            <a:ext cx="3490876" cy="1989234"/>
          </a:xfrm>
          <a:prstGeom prst="rect">
            <a:avLst/>
          </a:prstGeom>
        </p:spPr>
      </p:pic>
      <p:pic>
        <p:nvPicPr>
          <p:cNvPr id="15" name="Picture 14"/>
          <p:cNvPicPr>
            <a:picLocks noChangeAspect="1"/>
          </p:cNvPicPr>
          <p:nvPr/>
        </p:nvPicPr>
        <p:blipFill>
          <a:blip r:embed="rId4"/>
          <a:stretch>
            <a:fillRect/>
          </a:stretch>
        </p:blipFill>
        <p:spPr>
          <a:xfrm>
            <a:off x="5623651" y="2181601"/>
            <a:ext cx="3391902" cy="2213333"/>
          </a:xfrm>
          <a:prstGeom prst="rect">
            <a:avLst/>
          </a:prstGeom>
        </p:spPr>
      </p:pic>
      <p:pic>
        <p:nvPicPr>
          <p:cNvPr id="4" name="Picture 3"/>
          <p:cNvPicPr>
            <a:picLocks noChangeAspect="1"/>
          </p:cNvPicPr>
          <p:nvPr/>
        </p:nvPicPr>
        <p:blipFill>
          <a:blip r:embed="rId5"/>
          <a:stretch>
            <a:fillRect/>
          </a:stretch>
        </p:blipFill>
        <p:spPr>
          <a:xfrm>
            <a:off x="7718400" y="4470146"/>
            <a:ext cx="4267202" cy="2192216"/>
          </a:xfrm>
          <a:prstGeom prst="rect">
            <a:avLst/>
          </a:prstGeom>
        </p:spPr>
      </p:pic>
      <p:sp>
        <p:nvSpPr>
          <p:cNvPr id="5" name="Rectangle 4"/>
          <p:cNvSpPr/>
          <p:nvPr/>
        </p:nvSpPr>
        <p:spPr>
          <a:xfrm>
            <a:off x="5575808" y="4239314"/>
            <a:ext cx="2324675" cy="246221"/>
          </a:xfrm>
          <a:prstGeom prst="rect">
            <a:avLst/>
          </a:prstGeom>
        </p:spPr>
        <p:txBody>
          <a:bodyPr wrap="none">
            <a:spAutoFit/>
          </a:bodyPr>
          <a:lstStyle/>
          <a:p>
            <a:r>
              <a:rPr lang="nb-NO" sz="1000" i="1"/>
              <a:t>Nature Electronics</a:t>
            </a:r>
            <a:r>
              <a:rPr lang="nb-NO" sz="1000"/>
              <a:t>, vol. 3,</a:t>
            </a:r>
            <a:r>
              <a:rPr lang="nb-NO" sz="1000" i="1"/>
              <a:t> </a:t>
            </a:r>
            <a:r>
              <a:rPr lang="nb-NO" sz="1000"/>
              <a:t>738 (2020).</a:t>
            </a:r>
          </a:p>
        </p:txBody>
      </p:sp>
      <p:sp>
        <p:nvSpPr>
          <p:cNvPr id="6" name="Rectangle 5"/>
          <p:cNvSpPr/>
          <p:nvPr/>
        </p:nvSpPr>
        <p:spPr>
          <a:xfrm>
            <a:off x="9402417" y="2181601"/>
            <a:ext cx="2688355" cy="246221"/>
          </a:xfrm>
          <a:prstGeom prst="rect">
            <a:avLst/>
          </a:prstGeom>
        </p:spPr>
        <p:txBody>
          <a:bodyPr wrap="square">
            <a:spAutoFit/>
          </a:bodyPr>
          <a:lstStyle/>
          <a:p>
            <a:r>
              <a:rPr lang="en-US" sz="1000" i="1" err="1">
                <a:solidFill>
                  <a:srgbClr val="000000"/>
                </a:solidFill>
                <a:ea typeface="Calibri" panose="020F0502020204030204" pitchFamily="34" charset="0"/>
              </a:rPr>
              <a:t>npj</a:t>
            </a:r>
            <a:r>
              <a:rPr lang="en-US" sz="1000" i="1">
                <a:solidFill>
                  <a:srgbClr val="000000"/>
                </a:solidFill>
                <a:ea typeface="Calibri" panose="020F0502020204030204" pitchFamily="34" charset="0"/>
              </a:rPr>
              <a:t> Quantum Information</a:t>
            </a:r>
            <a:r>
              <a:rPr lang="en-US" sz="1000">
                <a:solidFill>
                  <a:srgbClr val="000000"/>
                </a:solidFill>
                <a:ea typeface="Calibri" panose="020F0502020204030204" pitchFamily="34" charset="0"/>
              </a:rPr>
              <a:t>,</a:t>
            </a:r>
            <a:r>
              <a:rPr lang="en-US" sz="1000" i="1">
                <a:solidFill>
                  <a:srgbClr val="000000"/>
                </a:solidFill>
                <a:ea typeface="Calibri" panose="020F0502020204030204" pitchFamily="34" charset="0"/>
              </a:rPr>
              <a:t> </a:t>
            </a:r>
            <a:r>
              <a:rPr lang="en-US" sz="1000">
                <a:solidFill>
                  <a:srgbClr val="000000"/>
                </a:solidFill>
                <a:ea typeface="Calibri" panose="020F0502020204030204" pitchFamily="34" charset="0"/>
              </a:rPr>
              <a:t>vol. 5, </a:t>
            </a:r>
            <a:r>
              <a:rPr lang="en-US" sz="1000">
                <a:solidFill>
                  <a:srgbClr val="000000"/>
                </a:solidFill>
                <a:ea typeface="Calibri" panose="020F0502020204030204" pitchFamily="34" charset="0"/>
                <a:cs typeface="Times New Roman" panose="02020603050405020304" pitchFamily="18" charset="0"/>
              </a:rPr>
              <a:t>111 (2019). </a:t>
            </a:r>
            <a:endParaRPr lang="en-US" sz="1000">
              <a:cs typeface="Times New Roman" panose="02020603050405020304" pitchFamily="18" charset="0"/>
            </a:endParaRPr>
          </a:p>
        </p:txBody>
      </p:sp>
      <p:sp>
        <p:nvSpPr>
          <p:cNvPr id="16" name="Rectangle 15"/>
          <p:cNvSpPr/>
          <p:nvPr/>
        </p:nvSpPr>
        <p:spPr>
          <a:xfrm>
            <a:off x="8831529" y="6611779"/>
            <a:ext cx="2076209" cy="246221"/>
          </a:xfrm>
          <a:prstGeom prst="rect">
            <a:avLst/>
          </a:prstGeom>
        </p:spPr>
        <p:txBody>
          <a:bodyPr wrap="none">
            <a:spAutoFit/>
          </a:bodyPr>
          <a:lstStyle/>
          <a:p>
            <a:r>
              <a:rPr lang="en-US" sz="1000" i="1" err="1">
                <a:solidFill>
                  <a:srgbClr val="000000"/>
                </a:solidFill>
                <a:ea typeface="Calibri" panose="020F0502020204030204" pitchFamily="34" charset="0"/>
              </a:rPr>
              <a:t>npj</a:t>
            </a:r>
            <a:r>
              <a:rPr lang="en-US" sz="1000" i="1">
                <a:solidFill>
                  <a:srgbClr val="000000"/>
                </a:solidFill>
                <a:ea typeface="Calibri" panose="020F0502020204030204" pitchFamily="34" charset="0"/>
              </a:rPr>
              <a:t> Comp Mat</a:t>
            </a:r>
            <a:r>
              <a:rPr lang="en-US" sz="1000">
                <a:solidFill>
                  <a:srgbClr val="000000"/>
                </a:solidFill>
                <a:ea typeface="Calibri" panose="020F0502020204030204" pitchFamily="34" charset="0"/>
              </a:rPr>
              <a:t>,</a:t>
            </a:r>
            <a:r>
              <a:rPr lang="en-US" sz="1000" i="1">
                <a:solidFill>
                  <a:srgbClr val="000000"/>
                </a:solidFill>
                <a:ea typeface="Calibri" panose="020F0502020204030204" pitchFamily="34" charset="0"/>
              </a:rPr>
              <a:t> </a:t>
            </a:r>
            <a:r>
              <a:rPr lang="en-US" sz="1000">
                <a:solidFill>
                  <a:srgbClr val="000000"/>
                </a:solidFill>
                <a:ea typeface="Calibri" panose="020F0502020204030204" pitchFamily="34" charset="0"/>
              </a:rPr>
              <a:t>vol. 8, </a:t>
            </a:r>
            <a:r>
              <a:rPr lang="en-US" sz="1000">
                <a:solidFill>
                  <a:srgbClr val="000000"/>
                </a:solidFill>
                <a:ea typeface="Calibri" panose="020F0502020204030204" pitchFamily="34" charset="0"/>
                <a:cs typeface="Times New Roman" panose="02020603050405020304" pitchFamily="18" charset="0"/>
              </a:rPr>
              <a:t>207 (2022).</a:t>
            </a:r>
            <a:endParaRPr lang="en-US" sz="1000">
              <a:cs typeface="Times New Roman" panose="02020603050405020304" pitchFamily="18" charset="0"/>
            </a:endParaRPr>
          </a:p>
        </p:txBody>
      </p:sp>
      <p:pic>
        <p:nvPicPr>
          <p:cNvPr id="17" name="Bilde 16">
            <a:extLst>
              <a:ext uri="{FF2B5EF4-FFF2-40B4-BE49-F238E27FC236}">
                <a16:creationId xmlns:a16="http://schemas.microsoft.com/office/drawing/2014/main" id="{C1716E93-BA00-2AE9-D49E-F38DD4226A2E}"/>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468092" y="6206696"/>
            <a:ext cx="900189" cy="243427"/>
          </a:xfrm>
          <a:prstGeom prst="rect">
            <a:avLst/>
          </a:prstGeom>
        </p:spPr>
      </p:pic>
      <p:pic>
        <p:nvPicPr>
          <p:cNvPr id="18" name="Bilde 18" descr="Et bilde som inneholder tekst, logo, Font, symbol&#10;&#10;Automatisk generert beskrivelse">
            <a:extLst>
              <a:ext uri="{FF2B5EF4-FFF2-40B4-BE49-F238E27FC236}">
                <a16:creationId xmlns:a16="http://schemas.microsoft.com/office/drawing/2014/main" id="{94D148B1-C536-C510-6080-CE856CEE8E93}"/>
              </a:ext>
            </a:extLst>
          </p:cNvPr>
          <p:cNvPicPr>
            <a:picLocks noChangeAspect="1"/>
          </p:cNvPicPr>
          <p:nvPr/>
        </p:nvPicPr>
        <p:blipFill rotWithShape="1">
          <a:blip r:embed="rId7" cstate="hqprint">
            <a:extLst>
              <a:ext uri="{28A0092B-C50C-407E-A947-70E740481C1C}">
                <a14:useLocalDpi xmlns:a14="http://schemas.microsoft.com/office/drawing/2010/main" val="0"/>
              </a:ext>
            </a:extLst>
          </a:blip>
          <a:srcRect l="16413" t="30530" r="15620" b="31244"/>
          <a:stretch/>
        </p:blipFill>
        <p:spPr>
          <a:xfrm>
            <a:off x="2788396" y="6153807"/>
            <a:ext cx="1207259" cy="349205"/>
          </a:xfrm>
          <a:prstGeom prst="rect">
            <a:avLst/>
          </a:prstGeom>
        </p:spPr>
      </p:pic>
      <p:pic>
        <p:nvPicPr>
          <p:cNvPr id="19" name="Grafikk 17">
            <a:extLst>
              <a:ext uri="{FF2B5EF4-FFF2-40B4-BE49-F238E27FC236}">
                <a16:creationId xmlns:a16="http://schemas.microsoft.com/office/drawing/2014/main" id="{0D070FF2-B408-0514-2DB0-1023F1CFA9C7}"/>
              </a:ext>
            </a:extLst>
          </p:cNvPr>
          <p:cNvPicPr>
            <a:picLocks noChangeAspect="1"/>
          </p:cNvPicPr>
          <p:nvPr/>
        </p:nvPicPr>
        <p:blipFill rotWithShape="1">
          <a:blip r:embed="rId8" cstate="hqprint">
            <a:extLst>
              <a:ext uri="{28A0092B-C50C-407E-A947-70E740481C1C}">
                <a14:useLocalDpi xmlns:a14="http://schemas.microsoft.com/office/drawing/2010/main" val="0"/>
              </a:ext>
            </a:extLst>
          </a:blip>
          <a:srcRect l="8786" t="20628" r="16402" b="22534"/>
          <a:stretch/>
        </p:blipFill>
        <p:spPr>
          <a:xfrm>
            <a:off x="4415770" y="6155557"/>
            <a:ext cx="1080027" cy="337596"/>
          </a:xfrm>
          <a:prstGeom prst="rect">
            <a:avLst/>
          </a:prstGeom>
        </p:spPr>
      </p:pic>
      <p:sp>
        <p:nvSpPr>
          <p:cNvPr id="3" name="Rectangle 2"/>
          <p:cNvSpPr/>
          <p:nvPr/>
        </p:nvSpPr>
        <p:spPr>
          <a:xfrm>
            <a:off x="360043" y="4940756"/>
            <a:ext cx="5780698" cy="830997"/>
          </a:xfrm>
          <a:prstGeom prst="rect">
            <a:avLst/>
          </a:prstGeom>
        </p:spPr>
        <p:txBody>
          <a:bodyPr wrap="square" lIns="91440" tIns="45720" rIns="91440" bIns="45720" anchor="t">
            <a:spAutoFit/>
          </a:bodyPr>
          <a:lstStyle/>
          <a:p>
            <a:r>
              <a:rPr lang="nb-NO" sz="2400" i="1">
                <a:solidFill>
                  <a:srgbClr val="207685"/>
                </a:solidFill>
                <a:latin typeface="Aptos" panose="020B0004020202020204"/>
              </a:rPr>
              <a:t>Collaboration </a:t>
            </a:r>
            <a:r>
              <a:rPr lang="nb-NO" sz="2400" i="1" err="1">
                <a:solidFill>
                  <a:srgbClr val="207685"/>
                </a:solidFill>
                <a:latin typeface="Aptos" panose="020B0004020202020204"/>
              </a:rPr>
              <a:t>between</a:t>
            </a:r>
            <a:r>
              <a:rPr lang="nb-NO" sz="2400" i="1">
                <a:solidFill>
                  <a:srgbClr val="207685"/>
                </a:solidFill>
                <a:latin typeface="Aptos" panose="020B0004020202020204"/>
              </a:rPr>
              <a:t> </a:t>
            </a:r>
            <a:r>
              <a:rPr lang="nb-NO" sz="2400" i="1" err="1">
                <a:solidFill>
                  <a:srgbClr val="207685"/>
                </a:solidFill>
                <a:latin typeface="Aptos" panose="020B0004020202020204"/>
              </a:rPr>
              <a:t>research</a:t>
            </a:r>
            <a:r>
              <a:rPr lang="nb-NO" sz="2400" i="1">
                <a:solidFill>
                  <a:srgbClr val="207685"/>
                </a:solidFill>
                <a:latin typeface="Aptos" panose="020B0004020202020204"/>
              </a:rPr>
              <a:t>, start-</a:t>
            </a:r>
            <a:r>
              <a:rPr lang="nb-NO" sz="2400" i="1" err="1">
                <a:solidFill>
                  <a:srgbClr val="207685"/>
                </a:solidFill>
                <a:latin typeface="Aptos" panose="020B0004020202020204"/>
              </a:rPr>
              <a:t>ups</a:t>
            </a:r>
            <a:r>
              <a:rPr lang="nb-NO" sz="2400" i="1">
                <a:solidFill>
                  <a:srgbClr val="207685"/>
                </a:solidFill>
                <a:latin typeface="Aptos" panose="020B0004020202020204"/>
              </a:rPr>
              <a:t>, </a:t>
            </a:r>
            <a:r>
              <a:rPr lang="nb-NO" sz="2400" i="1" err="1">
                <a:solidFill>
                  <a:srgbClr val="207685"/>
                </a:solidFill>
                <a:latin typeface="Aptos" panose="020B0004020202020204"/>
              </a:rPr>
              <a:t>industry</a:t>
            </a:r>
            <a:r>
              <a:rPr lang="nb-NO" sz="2400" i="1">
                <a:solidFill>
                  <a:srgbClr val="207685"/>
                </a:solidFill>
                <a:latin typeface="Aptos" panose="020B0004020202020204"/>
              </a:rPr>
              <a:t> and </a:t>
            </a:r>
            <a:r>
              <a:rPr lang="nb-NO" sz="2400" i="1" err="1">
                <a:solidFill>
                  <a:srgbClr val="207685"/>
                </a:solidFill>
                <a:latin typeface="Aptos" panose="020B0004020202020204"/>
              </a:rPr>
              <a:t>public</a:t>
            </a:r>
            <a:r>
              <a:rPr lang="nb-NO" sz="2400" i="1">
                <a:solidFill>
                  <a:srgbClr val="207685"/>
                </a:solidFill>
                <a:latin typeface="Aptos" panose="020B0004020202020204"/>
              </a:rPr>
              <a:t> </a:t>
            </a:r>
            <a:r>
              <a:rPr lang="nb-NO" sz="2400" i="1" err="1">
                <a:solidFill>
                  <a:srgbClr val="207685"/>
                </a:solidFill>
                <a:latin typeface="Aptos" panose="020B0004020202020204"/>
              </a:rPr>
              <a:t>sector</a:t>
            </a:r>
            <a:r>
              <a:rPr lang="nb-NO" sz="2400" i="1">
                <a:solidFill>
                  <a:srgbClr val="207685"/>
                </a:solidFill>
                <a:latin typeface="Aptos" panose="020B0004020202020204"/>
              </a:rPr>
              <a:t> is </a:t>
            </a:r>
            <a:r>
              <a:rPr lang="nb-NO" sz="2400" i="1" err="1">
                <a:solidFill>
                  <a:srgbClr val="207685"/>
                </a:solidFill>
                <a:latin typeface="Aptos" panose="020B0004020202020204"/>
              </a:rPr>
              <a:t>needed</a:t>
            </a:r>
            <a:r>
              <a:rPr lang="nb-NO" sz="2400" i="1">
                <a:solidFill>
                  <a:srgbClr val="207685"/>
                </a:solidFill>
                <a:latin typeface="Aptos" panose="020B0004020202020204"/>
              </a:rPr>
              <a:t> </a:t>
            </a:r>
          </a:p>
        </p:txBody>
      </p:sp>
    </p:spTree>
    <p:extLst>
      <p:ext uri="{BB962C8B-B14F-4D97-AF65-F5344CB8AC3E}">
        <p14:creationId xmlns:p14="http://schemas.microsoft.com/office/powerpoint/2010/main" val="515062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bunntekst 1">
            <a:extLst>
              <a:ext uri="{FF2B5EF4-FFF2-40B4-BE49-F238E27FC236}">
                <a16:creationId xmlns:a16="http://schemas.microsoft.com/office/drawing/2014/main" id="{CFA54720-159D-E09E-37E2-01DA5B034349}"/>
              </a:ext>
            </a:extLst>
          </p:cNvPr>
          <p:cNvSpPr>
            <a:spLocks noGrp="1"/>
          </p:cNvSpPr>
          <p:nvPr>
            <p:ph type="ftr" sz="quarter" idx="29"/>
          </p:nvPr>
        </p:nvSpPr>
        <p:spPr/>
        <p:txBody>
          <a:bodyPr/>
          <a:lstStyle/>
          <a:p>
            <a:r>
              <a:rPr lang="en-GB"/>
              <a:t>m.e.bathen@fys.uio.no</a:t>
            </a:r>
          </a:p>
        </p:txBody>
      </p:sp>
      <p:grpSp>
        <p:nvGrpSpPr>
          <p:cNvPr id="40" name="Gruppe 39">
            <a:extLst>
              <a:ext uri="{FF2B5EF4-FFF2-40B4-BE49-F238E27FC236}">
                <a16:creationId xmlns:a16="http://schemas.microsoft.com/office/drawing/2014/main" id="{25D6666A-B4E9-6DD2-8F53-5402538554F7}"/>
              </a:ext>
            </a:extLst>
          </p:cNvPr>
          <p:cNvGrpSpPr/>
          <p:nvPr/>
        </p:nvGrpSpPr>
        <p:grpSpPr>
          <a:xfrm>
            <a:off x="10683982" y="2024565"/>
            <a:ext cx="905958" cy="2950159"/>
            <a:chOff x="6566793" y="1556652"/>
            <a:chExt cx="756004" cy="3296196"/>
          </a:xfrm>
        </p:grpSpPr>
        <p:sp>
          <p:nvSpPr>
            <p:cNvPr id="28" name="Avrundet rektangel 27">
              <a:extLst>
                <a:ext uri="{FF2B5EF4-FFF2-40B4-BE49-F238E27FC236}">
                  <a16:creationId xmlns:a16="http://schemas.microsoft.com/office/drawing/2014/main" id="{4DFE40C4-18F1-B164-7479-FEDCFB6D6C17}"/>
                </a:ext>
              </a:extLst>
            </p:cNvPr>
            <p:cNvSpPr/>
            <p:nvPr/>
          </p:nvSpPr>
          <p:spPr>
            <a:xfrm>
              <a:off x="6726824"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Avrundet rektangel 28">
              <a:extLst>
                <a:ext uri="{FF2B5EF4-FFF2-40B4-BE49-F238E27FC236}">
                  <a16:creationId xmlns:a16="http://schemas.microsoft.com/office/drawing/2014/main" id="{686EF344-6427-FB9C-1DF6-1F179320361C}"/>
                </a:ext>
              </a:extLst>
            </p:cNvPr>
            <p:cNvSpPr/>
            <p:nvPr/>
          </p:nvSpPr>
          <p:spPr>
            <a:xfrm>
              <a:off x="6811730"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Avrundet rektangel 29">
              <a:extLst>
                <a:ext uri="{FF2B5EF4-FFF2-40B4-BE49-F238E27FC236}">
                  <a16:creationId xmlns:a16="http://schemas.microsoft.com/office/drawing/2014/main" id="{A7EF1090-AA57-1342-865A-F3D030F07939}"/>
                </a:ext>
              </a:extLst>
            </p:cNvPr>
            <p:cNvSpPr/>
            <p:nvPr/>
          </p:nvSpPr>
          <p:spPr>
            <a:xfrm>
              <a:off x="6896636"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Avrundet rektangel 30">
              <a:extLst>
                <a:ext uri="{FF2B5EF4-FFF2-40B4-BE49-F238E27FC236}">
                  <a16:creationId xmlns:a16="http://schemas.microsoft.com/office/drawing/2014/main" id="{FDA1AA63-A691-B213-E9EA-01CD8001C051}"/>
                </a:ext>
              </a:extLst>
            </p:cNvPr>
            <p:cNvSpPr/>
            <p:nvPr/>
          </p:nvSpPr>
          <p:spPr>
            <a:xfrm>
              <a:off x="6981542"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Avrundet rektangel 31">
              <a:extLst>
                <a:ext uri="{FF2B5EF4-FFF2-40B4-BE49-F238E27FC236}">
                  <a16:creationId xmlns:a16="http://schemas.microsoft.com/office/drawing/2014/main" id="{1C72576A-F965-02E1-0365-674AD0357923}"/>
                </a:ext>
              </a:extLst>
            </p:cNvPr>
            <p:cNvSpPr/>
            <p:nvPr/>
          </p:nvSpPr>
          <p:spPr>
            <a:xfrm>
              <a:off x="7053378"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Avrundet rektangel 32">
              <a:extLst>
                <a:ext uri="{FF2B5EF4-FFF2-40B4-BE49-F238E27FC236}">
                  <a16:creationId xmlns:a16="http://schemas.microsoft.com/office/drawing/2014/main" id="{AD3402E2-FAE2-C531-4D8E-1CE152EF5F19}"/>
                </a:ext>
              </a:extLst>
            </p:cNvPr>
            <p:cNvSpPr/>
            <p:nvPr/>
          </p:nvSpPr>
          <p:spPr>
            <a:xfrm>
              <a:off x="7138284"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Trapes 33">
              <a:extLst>
                <a:ext uri="{FF2B5EF4-FFF2-40B4-BE49-F238E27FC236}">
                  <a16:creationId xmlns:a16="http://schemas.microsoft.com/office/drawing/2014/main" id="{0D991DAC-D628-5261-C9F1-9AB656597166}"/>
                </a:ext>
              </a:extLst>
            </p:cNvPr>
            <p:cNvSpPr/>
            <p:nvPr/>
          </p:nvSpPr>
          <p:spPr>
            <a:xfrm>
              <a:off x="6619047" y="4493621"/>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rapes 34">
              <a:extLst>
                <a:ext uri="{FF2B5EF4-FFF2-40B4-BE49-F238E27FC236}">
                  <a16:creationId xmlns:a16="http://schemas.microsoft.com/office/drawing/2014/main" id="{15698B21-B2D8-F075-F56E-5C8D5F6F9642}"/>
                </a:ext>
              </a:extLst>
            </p:cNvPr>
            <p:cNvSpPr/>
            <p:nvPr/>
          </p:nvSpPr>
          <p:spPr>
            <a:xfrm rot="10800000">
              <a:off x="6601085" y="1750425"/>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Avrundet rektangel 35">
              <a:extLst>
                <a:ext uri="{FF2B5EF4-FFF2-40B4-BE49-F238E27FC236}">
                  <a16:creationId xmlns:a16="http://schemas.microsoft.com/office/drawing/2014/main" id="{6D3F648C-FA15-9035-FBE2-92578C30DBF7}"/>
                </a:ext>
              </a:extLst>
            </p:cNvPr>
            <p:cNvSpPr/>
            <p:nvPr/>
          </p:nvSpPr>
          <p:spPr>
            <a:xfrm>
              <a:off x="6588002" y="4683031"/>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Avrundet rektangel 36">
              <a:extLst>
                <a:ext uri="{FF2B5EF4-FFF2-40B4-BE49-F238E27FC236}">
                  <a16:creationId xmlns:a16="http://schemas.microsoft.com/office/drawing/2014/main" id="{89762407-0E11-67E1-2592-FED056FB241D}"/>
                </a:ext>
              </a:extLst>
            </p:cNvPr>
            <p:cNvSpPr/>
            <p:nvPr/>
          </p:nvSpPr>
          <p:spPr>
            <a:xfrm>
              <a:off x="6566793" y="1556652"/>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1" name="Trekant 40">
            <a:extLst>
              <a:ext uri="{FF2B5EF4-FFF2-40B4-BE49-F238E27FC236}">
                <a16:creationId xmlns:a16="http://schemas.microsoft.com/office/drawing/2014/main" id="{CE563682-6AFC-53D6-038D-AB1B494F879A}"/>
              </a:ext>
            </a:extLst>
          </p:cNvPr>
          <p:cNvSpPr/>
          <p:nvPr/>
        </p:nvSpPr>
        <p:spPr>
          <a:xfrm>
            <a:off x="8051721" y="732598"/>
            <a:ext cx="4008284" cy="1262740"/>
          </a:xfrm>
          <a:prstGeom prst="triangle">
            <a:avLst/>
          </a:prstGeom>
          <a:solidFill>
            <a:srgbClr val="207685"/>
          </a:solidFill>
          <a:ln w="50800">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nb-NO" sz="1800" b="1">
                <a:latin typeface="Aptos"/>
              </a:rPr>
              <a:t>QT for </a:t>
            </a:r>
            <a:r>
              <a:rPr lang="nb-NO" sz="1800" b="1" err="1">
                <a:latin typeface="Aptos"/>
              </a:rPr>
              <a:t>future</a:t>
            </a:r>
            <a:r>
              <a:rPr lang="nb-NO" sz="1800" b="1">
                <a:latin typeface="Aptos"/>
              </a:rPr>
              <a:t> </a:t>
            </a:r>
            <a:r>
              <a:rPr lang="nb-NO" sz="1800" b="1" err="1">
                <a:latin typeface="Aptos"/>
              </a:rPr>
              <a:t>development</a:t>
            </a:r>
            <a:endParaRPr lang="en-US" err="1"/>
          </a:p>
        </p:txBody>
      </p:sp>
      <p:sp>
        <p:nvSpPr>
          <p:cNvPr id="42" name="Rektangel 41">
            <a:extLst>
              <a:ext uri="{FF2B5EF4-FFF2-40B4-BE49-F238E27FC236}">
                <a16:creationId xmlns:a16="http://schemas.microsoft.com/office/drawing/2014/main" id="{120F61A8-528B-93EE-76B6-EFE1EC346315}"/>
              </a:ext>
            </a:extLst>
          </p:cNvPr>
          <p:cNvSpPr/>
          <p:nvPr/>
        </p:nvSpPr>
        <p:spPr>
          <a:xfrm>
            <a:off x="8291529" y="5002877"/>
            <a:ext cx="3528668" cy="336563"/>
          </a:xfrm>
          <a:prstGeom prst="rect">
            <a:avLst/>
          </a:prstGeom>
          <a:solidFill>
            <a:schemeClr val="bg2">
              <a:lumMod val="90000"/>
            </a:schemeClr>
          </a:solid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ktangel 42">
            <a:extLst>
              <a:ext uri="{FF2B5EF4-FFF2-40B4-BE49-F238E27FC236}">
                <a16:creationId xmlns:a16="http://schemas.microsoft.com/office/drawing/2014/main" id="{BE99F329-B003-1D41-4340-737940C02432}"/>
              </a:ext>
            </a:extLst>
          </p:cNvPr>
          <p:cNvSpPr/>
          <p:nvPr/>
        </p:nvSpPr>
        <p:spPr>
          <a:xfrm>
            <a:off x="8240161" y="5335837"/>
            <a:ext cx="3660969" cy="336563"/>
          </a:xfrm>
          <a:prstGeom prst="rect">
            <a:avLst/>
          </a:prstGeom>
          <a:solidFill>
            <a:schemeClr val="bg2">
              <a:lumMod val="75000"/>
            </a:schemeClr>
          </a:solidFill>
          <a:ln w="508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Avrundet rektangel 46">
            <a:extLst>
              <a:ext uri="{FF2B5EF4-FFF2-40B4-BE49-F238E27FC236}">
                <a16:creationId xmlns:a16="http://schemas.microsoft.com/office/drawing/2014/main" id="{7EFB2235-C0EB-6446-F24B-B97AEF604DA8}"/>
              </a:ext>
            </a:extLst>
          </p:cNvPr>
          <p:cNvSpPr/>
          <p:nvPr/>
        </p:nvSpPr>
        <p:spPr>
          <a:xfrm>
            <a:off x="5360274" y="2386339"/>
            <a:ext cx="3412189" cy="502996"/>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Avrundet rektangel 43">
            <a:extLst>
              <a:ext uri="{FF2B5EF4-FFF2-40B4-BE49-F238E27FC236}">
                <a16:creationId xmlns:a16="http://schemas.microsoft.com/office/drawing/2014/main" id="{9595E73E-3231-6834-B840-E9988C4B9DA5}"/>
              </a:ext>
            </a:extLst>
          </p:cNvPr>
          <p:cNvSpPr/>
          <p:nvPr/>
        </p:nvSpPr>
        <p:spPr>
          <a:xfrm rot="2729833">
            <a:off x="5120209" y="2303460"/>
            <a:ext cx="718457" cy="718457"/>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kstSylinder 49">
            <a:extLst>
              <a:ext uri="{FF2B5EF4-FFF2-40B4-BE49-F238E27FC236}">
                <a16:creationId xmlns:a16="http://schemas.microsoft.com/office/drawing/2014/main" id="{87112CC4-3E80-52C3-97BA-872E512AA985}"/>
              </a:ext>
            </a:extLst>
          </p:cNvPr>
          <p:cNvSpPr txBox="1"/>
          <p:nvPr/>
        </p:nvSpPr>
        <p:spPr>
          <a:xfrm>
            <a:off x="5976781" y="2351697"/>
            <a:ext cx="3491575" cy="523220"/>
          </a:xfrm>
          <a:prstGeom prst="rect">
            <a:avLst/>
          </a:prstGeom>
          <a:noFill/>
        </p:spPr>
        <p:txBody>
          <a:bodyPr wrap="square" lIns="91440" tIns="45720" rIns="91440" bIns="45720" rtlCol="0" anchor="t">
            <a:spAutoFit/>
          </a:bodyPr>
          <a:lstStyle/>
          <a:p>
            <a:r>
              <a:rPr lang="nb-NO" sz="2800" b="1" err="1">
                <a:solidFill>
                  <a:schemeClr val="bg1"/>
                </a:solidFill>
                <a:latin typeface="Aptos"/>
              </a:rPr>
              <a:t>Education</a:t>
            </a:r>
            <a:endParaRPr lang="en-US" sz="800" err="1"/>
          </a:p>
        </p:txBody>
      </p:sp>
      <p:sp>
        <p:nvSpPr>
          <p:cNvPr id="53" name="Avrundet rektangel 52">
            <a:extLst>
              <a:ext uri="{FF2B5EF4-FFF2-40B4-BE49-F238E27FC236}">
                <a16:creationId xmlns:a16="http://schemas.microsoft.com/office/drawing/2014/main" id="{B364A592-463A-2222-15C7-9F774067128C}"/>
              </a:ext>
            </a:extLst>
          </p:cNvPr>
          <p:cNvSpPr/>
          <p:nvPr/>
        </p:nvSpPr>
        <p:spPr>
          <a:xfrm>
            <a:off x="5411804" y="3279905"/>
            <a:ext cx="4427954" cy="502997"/>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Avrundet rektangel 44">
            <a:extLst>
              <a:ext uri="{FF2B5EF4-FFF2-40B4-BE49-F238E27FC236}">
                <a16:creationId xmlns:a16="http://schemas.microsoft.com/office/drawing/2014/main" id="{EA30A098-3FDF-01E7-E71D-4B34BFC6F6EB}"/>
              </a:ext>
            </a:extLst>
          </p:cNvPr>
          <p:cNvSpPr/>
          <p:nvPr/>
        </p:nvSpPr>
        <p:spPr>
          <a:xfrm rot="2729833">
            <a:off x="5142614" y="3184547"/>
            <a:ext cx="718457" cy="674305"/>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Avrundet rektangel 53">
            <a:extLst>
              <a:ext uri="{FF2B5EF4-FFF2-40B4-BE49-F238E27FC236}">
                <a16:creationId xmlns:a16="http://schemas.microsoft.com/office/drawing/2014/main" id="{D8310D86-260F-E809-DD2B-A8DB52139573}"/>
              </a:ext>
            </a:extLst>
          </p:cNvPr>
          <p:cNvSpPr/>
          <p:nvPr/>
        </p:nvSpPr>
        <p:spPr>
          <a:xfrm>
            <a:off x="5388298" y="4114291"/>
            <a:ext cx="5456161" cy="509067"/>
          </a:xfrm>
          <a:prstGeom prst="roundRect">
            <a:avLst/>
          </a:prstGeom>
          <a:gradFill flip="none" rotWithShape="1">
            <a:gsLst>
              <a:gs pos="0">
                <a:schemeClr val="accent1">
                  <a:lumMod val="5000"/>
                  <a:lumOff val="95000"/>
                </a:schemeClr>
              </a:gs>
              <a:gs pos="74000">
                <a:srgbClr val="207685"/>
              </a:gs>
              <a:gs pos="83000">
                <a:srgbClr val="207685"/>
              </a:gs>
              <a:gs pos="100000">
                <a:srgbClr val="207685"/>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Avrundet rektangel 45">
            <a:extLst>
              <a:ext uri="{FF2B5EF4-FFF2-40B4-BE49-F238E27FC236}">
                <a16:creationId xmlns:a16="http://schemas.microsoft.com/office/drawing/2014/main" id="{C29CB89D-20A3-9339-2864-E4B548ECAEA5}"/>
              </a:ext>
            </a:extLst>
          </p:cNvPr>
          <p:cNvSpPr/>
          <p:nvPr/>
        </p:nvSpPr>
        <p:spPr>
          <a:xfrm rot="2729833">
            <a:off x="5175363" y="4019293"/>
            <a:ext cx="718457" cy="718457"/>
          </a:xfrm>
          <a:prstGeom prst="roundRect">
            <a:avLst>
              <a:gd name="adj" fmla="val 23940"/>
            </a:avLst>
          </a:prstGeom>
          <a:solidFill>
            <a:srgbClr val="20768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TekstSylinder 51">
            <a:extLst>
              <a:ext uri="{FF2B5EF4-FFF2-40B4-BE49-F238E27FC236}">
                <a16:creationId xmlns:a16="http://schemas.microsoft.com/office/drawing/2014/main" id="{A7BD0E0F-B73D-00CE-E091-E253A71247E8}"/>
              </a:ext>
            </a:extLst>
          </p:cNvPr>
          <p:cNvSpPr txBox="1"/>
          <p:nvPr/>
        </p:nvSpPr>
        <p:spPr>
          <a:xfrm>
            <a:off x="5976781" y="3253056"/>
            <a:ext cx="3491575" cy="523220"/>
          </a:xfrm>
          <a:prstGeom prst="rect">
            <a:avLst/>
          </a:prstGeom>
          <a:noFill/>
        </p:spPr>
        <p:txBody>
          <a:bodyPr wrap="square" lIns="91440" tIns="45720" rIns="91440" bIns="45720" rtlCol="0" anchor="t">
            <a:spAutoFit/>
          </a:bodyPr>
          <a:lstStyle/>
          <a:p>
            <a:r>
              <a:rPr lang="nb-NO" sz="2800" b="1" err="1">
                <a:solidFill>
                  <a:schemeClr val="bg1"/>
                </a:solidFill>
                <a:latin typeface="Aptos"/>
              </a:rPr>
              <a:t>Infrastructure</a:t>
            </a:r>
            <a:endParaRPr lang="en-US" sz="800" err="1"/>
          </a:p>
        </p:txBody>
      </p:sp>
      <p:grpSp>
        <p:nvGrpSpPr>
          <p:cNvPr id="39" name="Gruppe 38">
            <a:extLst>
              <a:ext uri="{FF2B5EF4-FFF2-40B4-BE49-F238E27FC236}">
                <a16:creationId xmlns:a16="http://schemas.microsoft.com/office/drawing/2014/main" id="{22276873-53C7-B75F-ED35-E4C88FBE4E18}"/>
              </a:ext>
            </a:extLst>
          </p:cNvPr>
          <p:cNvGrpSpPr/>
          <p:nvPr/>
        </p:nvGrpSpPr>
        <p:grpSpPr>
          <a:xfrm>
            <a:off x="9647984" y="2031275"/>
            <a:ext cx="905958" cy="2950159"/>
            <a:chOff x="5152197" y="1556652"/>
            <a:chExt cx="756004" cy="3296196"/>
          </a:xfrm>
        </p:grpSpPr>
        <p:sp>
          <p:nvSpPr>
            <p:cNvPr id="18" name="Avrundet rektangel 17">
              <a:extLst>
                <a:ext uri="{FF2B5EF4-FFF2-40B4-BE49-F238E27FC236}">
                  <a16:creationId xmlns:a16="http://schemas.microsoft.com/office/drawing/2014/main" id="{DEA35DBE-2B33-18BA-CF00-5AB3249A95B2}"/>
                </a:ext>
              </a:extLst>
            </p:cNvPr>
            <p:cNvSpPr/>
            <p:nvPr/>
          </p:nvSpPr>
          <p:spPr>
            <a:xfrm>
              <a:off x="5312228"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vrundet rektangel 18">
              <a:extLst>
                <a:ext uri="{FF2B5EF4-FFF2-40B4-BE49-F238E27FC236}">
                  <a16:creationId xmlns:a16="http://schemas.microsoft.com/office/drawing/2014/main" id="{4C3DC45C-2BF1-6544-99CF-1B5CC22C43F6}"/>
                </a:ext>
              </a:extLst>
            </p:cNvPr>
            <p:cNvSpPr/>
            <p:nvPr/>
          </p:nvSpPr>
          <p:spPr>
            <a:xfrm>
              <a:off x="5397134"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vrundet rektangel 19">
              <a:extLst>
                <a:ext uri="{FF2B5EF4-FFF2-40B4-BE49-F238E27FC236}">
                  <a16:creationId xmlns:a16="http://schemas.microsoft.com/office/drawing/2014/main" id="{8F2662DC-74E6-B0C3-5F95-C602664C9136}"/>
                </a:ext>
              </a:extLst>
            </p:cNvPr>
            <p:cNvSpPr/>
            <p:nvPr/>
          </p:nvSpPr>
          <p:spPr>
            <a:xfrm>
              <a:off x="5482040"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Avrundet rektangel 20">
              <a:extLst>
                <a:ext uri="{FF2B5EF4-FFF2-40B4-BE49-F238E27FC236}">
                  <a16:creationId xmlns:a16="http://schemas.microsoft.com/office/drawing/2014/main" id="{190EF67E-512A-E029-3364-C84083580763}"/>
                </a:ext>
              </a:extLst>
            </p:cNvPr>
            <p:cNvSpPr/>
            <p:nvPr/>
          </p:nvSpPr>
          <p:spPr>
            <a:xfrm>
              <a:off x="5566946"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Avrundet rektangel 21">
              <a:extLst>
                <a:ext uri="{FF2B5EF4-FFF2-40B4-BE49-F238E27FC236}">
                  <a16:creationId xmlns:a16="http://schemas.microsoft.com/office/drawing/2014/main" id="{98DCE91D-5CF1-CFDA-3B41-08F84DB65A90}"/>
                </a:ext>
              </a:extLst>
            </p:cNvPr>
            <p:cNvSpPr/>
            <p:nvPr/>
          </p:nvSpPr>
          <p:spPr>
            <a:xfrm>
              <a:off x="5638782"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vrundet rektangel 22">
              <a:extLst>
                <a:ext uri="{FF2B5EF4-FFF2-40B4-BE49-F238E27FC236}">
                  <a16:creationId xmlns:a16="http://schemas.microsoft.com/office/drawing/2014/main" id="{B80887C0-D28D-B88A-D9A8-A05B90472C29}"/>
                </a:ext>
              </a:extLst>
            </p:cNvPr>
            <p:cNvSpPr/>
            <p:nvPr/>
          </p:nvSpPr>
          <p:spPr>
            <a:xfrm>
              <a:off x="5723688"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rapes 23">
              <a:extLst>
                <a:ext uri="{FF2B5EF4-FFF2-40B4-BE49-F238E27FC236}">
                  <a16:creationId xmlns:a16="http://schemas.microsoft.com/office/drawing/2014/main" id="{DB36FEBE-7711-DE43-F617-6932DE8B2ED8}"/>
                </a:ext>
              </a:extLst>
            </p:cNvPr>
            <p:cNvSpPr/>
            <p:nvPr/>
          </p:nvSpPr>
          <p:spPr>
            <a:xfrm>
              <a:off x="5204451" y="4493621"/>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rapes 24">
              <a:extLst>
                <a:ext uri="{FF2B5EF4-FFF2-40B4-BE49-F238E27FC236}">
                  <a16:creationId xmlns:a16="http://schemas.microsoft.com/office/drawing/2014/main" id="{F17BE8BF-3569-4A52-550B-FC597081E12B}"/>
                </a:ext>
              </a:extLst>
            </p:cNvPr>
            <p:cNvSpPr/>
            <p:nvPr/>
          </p:nvSpPr>
          <p:spPr>
            <a:xfrm rot="10800000">
              <a:off x="5186489" y="1750425"/>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Avrundet rektangel 25">
              <a:extLst>
                <a:ext uri="{FF2B5EF4-FFF2-40B4-BE49-F238E27FC236}">
                  <a16:creationId xmlns:a16="http://schemas.microsoft.com/office/drawing/2014/main" id="{42D73F3B-427F-BFE5-4C51-17CB6A5A2648}"/>
                </a:ext>
              </a:extLst>
            </p:cNvPr>
            <p:cNvSpPr/>
            <p:nvPr/>
          </p:nvSpPr>
          <p:spPr>
            <a:xfrm>
              <a:off x="5173406" y="4683031"/>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Avrundet rektangel 26">
              <a:extLst>
                <a:ext uri="{FF2B5EF4-FFF2-40B4-BE49-F238E27FC236}">
                  <a16:creationId xmlns:a16="http://schemas.microsoft.com/office/drawing/2014/main" id="{6FBAF305-ABD8-E1DD-4761-BEFCE652CCC9}"/>
                </a:ext>
              </a:extLst>
            </p:cNvPr>
            <p:cNvSpPr/>
            <p:nvPr/>
          </p:nvSpPr>
          <p:spPr>
            <a:xfrm>
              <a:off x="5152197" y="1556652"/>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uppe 37">
            <a:extLst>
              <a:ext uri="{FF2B5EF4-FFF2-40B4-BE49-F238E27FC236}">
                <a16:creationId xmlns:a16="http://schemas.microsoft.com/office/drawing/2014/main" id="{E5BC98C1-5C6C-5DD0-47A9-1A16EF82AD50}"/>
              </a:ext>
            </a:extLst>
          </p:cNvPr>
          <p:cNvGrpSpPr/>
          <p:nvPr/>
        </p:nvGrpSpPr>
        <p:grpSpPr>
          <a:xfrm>
            <a:off x="8611986" y="2031275"/>
            <a:ext cx="905958" cy="2950160"/>
            <a:chOff x="3739232" y="1556652"/>
            <a:chExt cx="756004" cy="3296196"/>
          </a:xfrm>
        </p:grpSpPr>
        <p:sp>
          <p:nvSpPr>
            <p:cNvPr id="3" name="Avrundet rektangel 2">
              <a:extLst>
                <a:ext uri="{FF2B5EF4-FFF2-40B4-BE49-F238E27FC236}">
                  <a16:creationId xmlns:a16="http://schemas.microsoft.com/office/drawing/2014/main" id="{D6D00368-8014-976C-AF07-9D3AE0F0FA9F}"/>
                </a:ext>
              </a:extLst>
            </p:cNvPr>
            <p:cNvSpPr/>
            <p:nvPr/>
          </p:nvSpPr>
          <p:spPr>
            <a:xfrm>
              <a:off x="3899263"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vrundet rektangel 3">
              <a:extLst>
                <a:ext uri="{FF2B5EF4-FFF2-40B4-BE49-F238E27FC236}">
                  <a16:creationId xmlns:a16="http://schemas.microsoft.com/office/drawing/2014/main" id="{6BDB2B3F-11BE-D2AF-7736-5DA038EC7048}"/>
                </a:ext>
              </a:extLst>
            </p:cNvPr>
            <p:cNvSpPr/>
            <p:nvPr/>
          </p:nvSpPr>
          <p:spPr>
            <a:xfrm>
              <a:off x="3984169"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vrundet rektangel 5">
              <a:extLst>
                <a:ext uri="{FF2B5EF4-FFF2-40B4-BE49-F238E27FC236}">
                  <a16:creationId xmlns:a16="http://schemas.microsoft.com/office/drawing/2014/main" id="{25005BDF-DC4C-1C45-4B9A-E14C519C7E60}"/>
                </a:ext>
              </a:extLst>
            </p:cNvPr>
            <p:cNvSpPr/>
            <p:nvPr/>
          </p:nvSpPr>
          <p:spPr>
            <a:xfrm>
              <a:off x="4069075"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vrundet rektangel 6">
              <a:extLst>
                <a:ext uri="{FF2B5EF4-FFF2-40B4-BE49-F238E27FC236}">
                  <a16:creationId xmlns:a16="http://schemas.microsoft.com/office/drawing/2014/main" id="{98B540C9-AEA9-5122-6769-5C70B3C9AA09}"/>
                </a:ext>
              </a:extLst>
            </p:cNvPr>
            <p:cNvSpPr/>
            <p:nvPr/>
          </p:nvSpPr>
          <p:spPr>
            <a:xfrm>
              <a:off x="4153981"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vrundet rektangel 11">
              <a:extLst>
                <a:ext uri="{FF2B5EF4-FFF2-40B4-BE49-F238E27FC236}">
                  <a16:creationId xmlns:a16="http://schemas.microsoft.com/office/drawing/2014/main" id="{14F68AAF-3118-9BB7-DB8A-EC17D4DB8728}"/>
                </a:ext>
              </a:extLst>
            </p:cNvPr>
            <p:cNvSpPr/>
            <p:nvPr/>
          </p:nvSpPr>
          <p:spPr>
            <a:xfrm>
              <a:off x="4225817"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Avrundet rektangel 12">
              <a:extLst>
                <a:ext uri="{FF2B5EF4-FFF2-40B4-BE49-F238E27FC236}">
                  <a16:creationId xmlns:a16="http://schemas.microsoft.com/office/drawing/2014/main" id="{4D8F5A09-5CBE-161A-4439-262E2C76A6B1}"/>
                </a:ext>
              </a:extLst>
            </p:cNvPr>
            <p:cNvSpPr/>
            <p:nvPr/>
          </p:nvSpPr>
          <p:spPr>
            <a:xfrm>
              <a:off x="4310723" y="1952897"/>
              <a:ext cx="45720" cy="2508069"/>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rapes 13">
              <a:extLst>
                <a:ext uri="{FF2B5EF4-FFF2-40B4-BE49-F238E27FC236}">
                  <a16:creationId xmlns:a16="http://schemas.microsoft.com/office/drawing/2014/main" id="{EB649B60-3413-6573-1509-D2E5BF94E122}"/>
                </a:ext>
              </a:extLst>
            </p:cNvPr>
            <p:cNvSpPr/>
            <p:nvPr/>
          </p:nvSpPr>
          <p:spPr>
            <a:xfrm>
              <a:off x="3791486" y="4493621"/>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rapes 14">
              <a:extLst>
                <a:ext uri="{FF2B5EF4-FFF2-40B4-BE49-F238E27FC236}">
                  <a16:creationId xmlns:a16="http://schemas.microsoft.com/office/drawing/2014/main" id="{85A1A5C3-4F50-C1DC-4547-BCEA8906C594}"/>
                </a:ext>
              </a:extLst>
            </p:cNvPr>
            <p:cNvSpPr/>
            <p:nvPr/>
          </p:nvSpPr>
          <p:spPr>
            <a:xfrm rot="10800000">
              <a:off x="3773524" y="1750425"/>
              <a:ext cx="682541" cy="169817"/>
            </a:xfrm>
            <a:prstGeom prst="trapezoid">
              <a:avLst>
                <a:gd name="adj" fmla="val 59615"/>
              </a:avLst>
            </a:prstGeom>
            <a:solidFill>
              <a:srgbClr val="207685"/>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vrundet rektangel 15">
              <a:extLst>
                <a:ext uri="{FF2B5EF4-FFF2-40B4-BE49-F238E27FC236}">
                  <a16:creationId xmlns:a16="http://schemas.microsoft.com/office/drawing/2014/main" id="{C444F067-42CA-AB14-BAC7-A1FDADBC5989}"/>
                </a:ext>
              </a:extLst>
            </p:cNvPr>
            <p:cNvSpPr/>
            <p:nvPr/>
          </p:nvSpPr>
          <p:spPr>
            <a:xfrm>
              <a:off x="3760441" y="4683031"/>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vrundet rektangel 16">
              <a:extLst>
                <a:ext uri="{FF2B5EF4-FFF2-40B4-BE49-F238E27FC236}">
                  <a16:creationId xmlns:a16="http://schemas.microsoft.com/office/drawing/2014/main" id="{E46816D8-9036-8BEC-87D6-FFBFF0FD7772}"/>
                </a:ext>
              </a:extLst>
            </p:cNvPr>
            <p:cNvSpPr/>
            <p:nvPr/>
          </p:nvSpPr>
          <p:spPr>
            <a:xfrm>
              <a:off x="3739232" y="1556652"/>
              <a:ext cx="734795" cy="169817"/>
            </a:xfrm>
            <a:prstGeom prst="roundRect">
              <a:avLst/>
            </a:prstGeom>
            <a:solidFill>
              <a:srgbClr val="20768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1" name="TekstSylinder 50">
            <a:extLst>
              <a:ext uri="{FF2B5EF4-FFF2-40B4-BE49-F238E27FC236}">
                <a16:creationId xmlns:a16="http://schemas.microsoft.com/office/drawing/2014/main" id="{7F6B68A1-CA20-D398-D390-7348F3EF7F97}"/>
              </a:ext>
            </a:extLst>
          </p:cNvPr>
          <p:cNvSpPr txBox="1"/>
          <p:nvPr/>
        </p:nvSpPr>
        <p:spPr>
          <a:xfrm>
            <a:off x="5976781" y="4063453"/>
            <a:ext cx="3277002" cy="523220"/>
          </a:xfrm>
          <a:prstGeom prst="rect">
            <a:avLst/>
          </a:prstGeom>
          <a:noFill/>
        </p:spPr>
        <p:txBody>
          <a:bodyPr wrap="square" lIns="91440" tIns="45720" rIns="91440" bIns="45720" rtlCol="0" anchor="t">
            <a:spAutoFit/>
          </a:bodyPr>
          <a:lstStyle/>
          <a:p>
            <a:r>
              <a:rPr lang="nb-NO" sz="2800" b="1">
                <a:solidFill>
                  <a:schemeClr val="bg1"/>
                </a:solidFill>
                <a:latin typeface="Aptos"/>
              </a:rPr>
              <a:t>Research</a:t>
            </a:r>
            <a:endParaRPr lang="en-US" sz="800"/>
          </a:p>
        </p:txBody>
      </p:sp>
      <p:pic>
        <p:nvPicPr>
          <p:cNvPr id="8" name="Picture 7"/>
          <p:cNvPicPr>
            <a:picLocks noChangeAspect="1"/>
          </p:cNvPicPr>
          <p:nvPr/>
        </p:nvPicPr>
        <p:blipFill>
          <a:blip r:embed="rId2"/>
          <a:stretch>
            <a:fillRect/>
          </a:stretch>
        </p:blipFill>
        <p:spPr>
          <a:xfrm>
            <a:off x="126552" y="3337945"/>
            <a:ext cx="4610458" cy="3520055"/>
          </a:xfrm>
          <a:prstGeom prst="rect">
            <a:avLst/>
          </a:prstGeom>
        </p:spPr>
      </p:pic>
      <p:sp>
        <p:nvSpPr>
          <p:cNvPr id="55" name="TextBox 54"/>
          <p:cNvSpPr txBox="1"/>
          <p:nvPr/>
        </p:nvSpPr>
        <p:spPr>
          <a:xfrm>
            <a:off x="215734" y="908594"/>
            <a:ext cx="4600240" cy="1477328"/>
          </a:xfrm>
          <a:prstGeom prst="rect">
            <a:avLst/>
          </a:prstGeom>
          <a:noFill/>
        </p:spPr>
        <p:txBody>
          <a:bodyPr wrap="square" lIns="91440" tIns="45720" rIns="91440" bIns="45720" rtlCol="0" anchor="t">
            <a:spAutoFit/>
          </a:bodyPr>
          <a:lstStyle/>
          <a:p>
            <a:r>
              <a:rPr lang="nb-NO" sz="1800"/>
              <a:t>White </a:t>
            </a:r>
            <a:r>
              <a:rPr lang="nb-NO" sz="1800" err="1"/>
              <a:t>paper</a:t>
            </a:r>
            <a:r>
              <a:rPr lang="nb-NO" sz="1800"/>
              <a:t>: </a:t>
            </a:r>
            <a:br>
              <a:rPr lang="nb-NO" sz="1800"/>
            </a:br>
            <a:r>
              <a:rPr lang="nb-NO" sz="1800"/>
              <a:t>Quantum Technology in Norway – </a:t>
            </a:r>
            <a:br>
              <a:rPr lang="nb-NO" sz="1800"/>
            </a:br>
            <a:r>
              <a:rPr lang="en-US" sz="1800"/>
              <a:t>Proposal for a National Funding Strategy </a:t>
            </a:r>
          </a:p>
          <a:p>
            <a:r>
              <a:rPr lang="en-US" sz="1800"/>
              <a:t>Self-published on https://www.quantumnorway.no/</a:t>
            </a:r>
            <a:endParaRPr lang="nb-NO" sz="1800"/>
          </a:p>
        </p:txBody>
      </p:sp>
      <p:pic>
        <p:nvPicPr>
          <p:cNvPr id="56" name="Bilde 16">
            <a:extLst>
              <a:ext uri="{FF2B5EF4-FFF2-40B4-BE49-F238E27FC236}">
                <a16:creationId xmlns:a16="http://schemas.microsoft.com/office/drawing/2014/main" id="{C1716E93-BA00-2AE9-D49E-F38DD4226A2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51551" y="6236952"/>
            <a:ext cx="1507446" cy="407640"/>
          </a:xfrm>
          <a:prstGeom prst="rect">
            <a:avLst/>
          </a:prstGeom>
        </p:spPr>
      </p:pic>
      <p:pic>
        <p:nvPicPr>
          <p:cNvPr id="57" name="Bilde 18" descr="Et bilde som inneholder tekst, logo, Font, symbol&#10;&#10;Automatisk generert beskrivelse">
            <a:extLst>
              <a:ext uri="{FF2B5EF4-FFF2-40B4-BE49-F238E27FC236}">
                <a16:creationId xmlns:a16="http://schemas.microsoft.com/office/drawing/2014/main" id="{94D148B1-C536-C510-6080-CE856CEE8E93}"/>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16413" t="30530" r="15620" b="31244"/>
          <a:stretch/>
        </p:blipFill>
        <p:spPr>
          <a:xfrm>
            <a:off x="6750796" y="6148384"/>
            <a:ext cx="2021667" cy="584776"/>
          </a:xfrm>
          <a:prstGeom prst="rect">
            <a:avLst/>
          </a:prstGeom>
        </p:spPr>
      </p:pic>
      <p:pic>
        <p:nvPicPr>
          <p:cNvPr id="58" name="Grafikk 17">
            <a:extLst>
              <a:ext uri="{FF2B5EF4-FFF2-40B4-BE49-F238E27FC236}">
                <a16:creationId xmlns:a16="http://schemas.microsoft.com/office/drawing/2014/main" id="{0D070FF2-B408-0514-2DB0-1023F1CFA9C7}"/>
              </a:ext>
            </a:extLst>
          </p:cNvPr>
          <p:cNvPicPr>
            <a:picLocks noChangeAspect="1"/>
          </p:cNvPicPr>
          <p:nvPr/>
        </p:nvPicPr>
        <p:blipFill rotWithShape="1">
          <a:blip r:embed="rId5" cstate="hqprint">
            <a:extLst>
              <a:ext uri="{28A0092B-C50C-407E-A947-70E740481C1C}">
                <a14:useLocalDpi xmlns:a14="http://schemas.microsoft.com/office/drawing/2010/main" val="0"/>
              </a:ext>
            </a:extLst>
          </a:blip>
          <a:srcRect l="8786" t="20628" r="16402" b="22534"/>
          <a:stretch/>
        </p:blipFill>
        <p:spPr>
          <a:xfrm>
            <a:off x="8962849" y="6158104"/>
            <a:ext cx="1808603" cy="565335"/>
          </a:xfrm>
          <a:prstGeom prst="rect">
            <a:avLst/>
          </a:prstGeom>
        </p:spPr>
      </p:pic>
      <p:pic>
        <p:nvPicPr>
          <p:cNvPr id="59" name="Picture 10">
            <a:extLst>
              <a:ext uri="{FF2B5EF4-FFF2-40B4-BE49-F238E27FC236}">
                <a16:creationId xmlns:a16="http://schemas.microsoft.com/office/drawing/2014/main" id="{734E6771-33B2-5D18-70C0-C679C9C3A9A0}"/>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0781499" y="6045644"/>
            <a:ext cx="1396795" cy="783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2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bunntekst 1">
            <a:extLst>
              <a:ext uri="{FF2B5EF4-FFF2-40B4-BE49-F238E27FC236}">
                <a16:creationId xmlns:a16="http://schemas.microsoft.com/office/drawing/2014/main" id="{A4B3FE45-5E24-3E34-35D3-856300685467}"/>
              </a:ext>
            </a:extLst>
          </p:cNvPr>
          <p:cNvSpPr>
            <a:spLocks noGrp="1"/>
          </p:cNvSpPr>
          <p:nvPr>
            <p:ph type="ftr" sz="quarter" idx="29"/>
          </p:nvPr>
        </p:nvSpPr>
        <p:spPr/>
        <p:txBody>
          <a:bodyPr/>
          <a:lstStyle/>
          <a:p>
            <a:r>
              <a:rPr lang="en-GB"/>
              <a:t>m.e.bathen@fys.uio.no</a:t>
            </a:r>
          </a:p>
        </p:txBody>
      </p:sp>
      <p:sp>
        <p:nvSpPr>
          <p:cNvPr id="6" name="Tittel 5">
            <a:extLst>
              <a:ext uri="{FF2B5EF4-FFF2-40B4-BE49-F238E27FC236}">
                <a16:creationId xmlns:a16="http://schemas.microsoft.com/office/drawing/2014/main" id="{A9434F6F-F24F-5537-FCAC-81E06474F3D9}"/>
              </a:ext>
            </a:extLst>
          </p:cNvPr>
          <p:cNvSpPr>
            <a:spLocks noGrp="1"/>
          </p:cNvSpPr>
          <p:nvPr>
            <p:ph type="title"/>
          </p:nvPr>
        </p:nvSpPr>
        <p:spPr/>
        <p:txBody>
          <a:bodyPr/>
          <a:lstStyle/>
          <a:p>
            <a:r>
              <a:rPr lang="nb-NO"/>
              <a:t>From </a:t>
            </a:r>
            <a:r>
              <a:rPr lang="nb-NO" err="1"/>
              <a:t>classical</a:t>
            </a:r>
            <a:r>
              <a:rPr lang="nb-NO"/>
              <a:t> to </a:t>
            </a:r>
            <a:r>
              <a:rPr lang="nb-NO" err="1"/>
              <a:t>quantum</a:t>
            </a:r>
            <a:r>
              <a:rPr lang="nb-NO"/>
              <a:t> </a:t>
            </a:r>
            <a:r>
              <a:rPr lang="nb-NO" err="1"/>
              <a:t>physics</a:t>
            </a:r>
            <a:endParaRPr lang="nb-NO"/>
          </a:p>
        </p:txBody>
      </p:sp>
      <p:pic>
        <p:nvPicPr>
          <p:cNvPr id="8" name="Content Placeholder 4" descr="Apple tree">
            <a:extLst>
              <a:ext uri="{FF2B5EF4-FFF2-40B4-BE49-F238E27FC236}">
                <a16:creationId xmlns:a16="http://schemas.microsoft.com/office/drawing/2014/main" id="{1463A278-28C5-9D94-BAA1-D0BE1DD2A6AA}"/>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044" y="1066806"/>
            <a:ext cx="4724388" cy="4724388"/>
          </a:xfrm>
          <a:prstGeom prst="rect">
            <a:avLst/>
          </a:prstGeom>
        </p:spPr>
      </p:pic>
      <p:pic>
        <p:nvPicPr>
          <p:cNvPr id="1028" name="Picture 4" descr="undefined">
            <a:extLst>
              <a:ext uri="{FF2B5EF4-FFF2-40B4-BE49-F238E27FC236}">
                <a16:creationId xmlns:a16="http://schemas.microsoft.com/office/drawing/2014/main" id="{F5919D7E-B7F7-74DE-287D-1F5E02FD5E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994" y="1615837"/>
            <a:ext cx="3202415" cy="3626325"/>
          </a:xfrm>
          <a:prstGeom prst="rect">
            <a:avLst/>
          </a:prstGeom>
          <a:noFill/>
          <a:extLst>
            <a:ext uri="{909E8E84-426E-40DD-AFC4-6F175D3DCCD1}">
              <a14:hiddenFill xmlns:a14="http://schemas.microsoft.com/office/drawing/2010/main">
                <a:solidFill>
                  <a:srgbClr val="FFFFFF"/>
                </a:solidFill>
              </a14:hiddenFill>
            </a:ext>
          </a:extLst>
        </p:spPr>
      </p:pic>
      <p:sp>
        <p:nvSpPr>
          <p:cNvPr id="11" name="TekstSylinder 10">
            <a:extLst>
              <a:ext uri="{FF2B5EF4-FFF2-40B4-BE49-F238E27FC236}">
                <a16:creationId xmlns:a16="http://schemas.microsoft.com/office/drawing/2014/main" id="{D6F3E1D9-650C-CBA1-7BCA-FB2E392285F6}"/>
              </a:ext>
            </a:extLst>
          </p:cNvPr>
          <p:cNvSpPr txBox="1"/>
          <p:nvPr/>
        </p:nvSpPr>
        <p:spPr>
          <a:xfrm>
            <a:off x="8710246" y="4654062"/>
            <a:ext cx="1606062" cy="276999"/>
          </a:xfrm>
          <a:prstGeom prst="rect">
            <a:avLst/>
          </a:prstGeom>
          <a:noFill/>
        </p:spPr>
        <p:txBody>
          <a:bodyPr wrap="square" rtlCol="0">
            <a:spAutoFit/>
          </a:bodyPr>
          <a:lstStyle/>
          <a:p>
            <a:r>
              <a:rPr lang="nb-NO" sz="1200">
                <a:solidFill>
                  <a:schemeClr val="bg1">
                    <a:lumMod val="65000"/>
                  </a:schemeClr>
                </a:solidFill>
              </a:rPr>
              <a:t>Kilde: Wikipedia</a:t>
            </a:r>
          </a:p>
        </p:txBody>
      </p:sp>
    </p:spTree>
    <p:extLst>
      <p:ext uri="{BB962C8B-B14F-4D97-AF65-F5344CB8AC3E}">
        <p14:creationId xmlns:p14="http://schemas.microsoft.com/office/powerpoint/2010/main" val="397284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C43B150-33DF-6795-A1D8-9C6B0D1AA43E}"/>
              </a:ext>
            </a:extLst>
          </p:cNvPr>
          <p:cNvSpPr>
            <a:spLocks noGrp="1"/>
          </p:cNvSpPr>
          <p:nvPr>
            <p:ph type="ftr" sz="quarter" idx="29"/>
          </p:nvPr>
        </p:nvSpPr>
        <p:spPr/>
        <p:txBody>
          <a:bodyPr/>
          <a:lstStyle/>
          <a:p>
            <a:r>
              <a:rPr lang="en-GB"/>
              <a:t>m.e.bathen@fys.uio.no</a:t>
            </a:r>
          </a:p>
        </p:txBody>
      </p:sp>
      <p:sp>
        <p:nvSpPr>
          <p:cNvPr id="3" name="Title 2">
            <a:extLst>
              <a:ext uri="{FF2B5EF4-FFF2-40B4-BE49-F238E27FC236}">
                <a16:creationId xmlns:a16="http://schemas.microsoft.com/office/drawing/2014/main" id="{72350C77-BFA3-6DEE-C85D-29CAE9296E7F}"/>
              </a:ext>
            </a:extLst>
          </p:cNvPr>
          <p:cNvSpPr>
            <a:spLocks noGrp="1"/>
          </p:cNvSpPr>
          <p:nvPr>
            <p:ph type="title"/>
          </p:nvPr>
        </p:nvSpPr>
        <p:spPr/>
        <p:txBody>
          <a:bodyPr/>
          <a:lstStyle/>
          <a:p>
            <a:r>
              <a:rPr lang="nb-NO" sz="3200"/>
              <a:t>The 1</a:t>
            </a:r>
            <a:r>
              <a:rPr lang="nb-NO" sz="3200" baseline="30000"/>
              <a:t>st</a:t>
            </a:r>
            <a:r>
              <a:rPr lang="nb-NO" sz="3200"/>
              <a:t> </a:t>
            </a:r>
            <a:r>
              <a:rPr lang="nb-NO" sz="3200" err="1"/>
              <a:t>quantum</a:t>
            </a:r>
            <a:r>
              <a:rPr lang="nb-NO" sz="3200"/>
              <a:t> </a:t>
            </a:r>
            <a:r>
              <a:rPr lang="nb-NO" sz="3200" err="1"/>
              <a:t>revolution</a:t>
            </a:r>
            <a:r>
              <a:rPr lang="nb-NO" sz="3200"/>
              <a:t>: Quantum </a:t>
            </a:r>
            <a:r>
              <a:rPr lang="nb-NO" sz="3200" err="1"/>
              <a:t>physics</a:t>
            </a:r>
            <a:r>
              <a:rPr lang="nb-NO" sz="3200"/>
              <a:t> </a:t>
            </a:r>
            <a:r>
              <a:rPr lang="nb-NO" sz="3200" err="1"/>
              <a:t>experiments</a:t>
            </a:r>
            <a:endParaRPr lang="de-CH" sz="3200" err="1">
              <a:cs typeface="Arial"/>
            </a:endParaRPr>
          </a:p>
        </p:txBody>
      </p:sp>
      <p:pic>
        <p:nvPicPr>
          <p:cNvPr id="5" name="Picture 4">
            <a:extLst>
              <a:ext uri="{FF2B5EF4-FFF2-40B4-BE49-F238E27FC236}">
                <a16:creationId xmlns:a16="http://schemas.microsoft.com/office/drawing/2014/main" id="{7A1DD1F7-E56C-6917-C1D6-1F08975DCF98}"/>
              </a:ext>
            </a:extLst>
          </p:cNvPr>
          <p:cNvPicPr>
            <a:picLocks noChangeAspect="1"/>
          </p:cNvPicPr>
          <p:nvPr/>
        </p:nvPicPr>
        <p:blipFill>
          <a:blip r:embed="rId2"/>
          <a:stretch>
            <a:fillRect/>
          </a:stretch>
        </p:blipFill>
        <p:spPr>
          <a:xfrm>
            <a:off x="4467881" y="2400054"/>
            <a:ext cx="2314550" cy="2016190"/>
          </a:xfrm>
          <a:prstGeom prst="rect">
            <a:avLst/>
          </a:prstGeom>
        </p:spPr>
      </p:pic>
      <p:pic>
        <p:nvPicPr>
          <p:cNvPr id="6" name="Picture 5">
            <a:extLst>
              <a:ext uri="{FF2B5EF4-FFF2-40B4-BE49-F238E27FC236}">
                <a16:creationId xmlns:a16="http://schemas.microsoft.com/office/drawing/2014/main" id="{246B7372-074F-C28A-8704-B424BB5BC62E}"/>
              </a:ext>
            </a:extLst>
          </p:cNvPr>
          <p:cNvPicPr>
            <a:picLocks noChangeAspect="1"/>
          </p:cNvPicPr>
          <p:nvPr/>
        </p:nvPicPr>
        <p:blipFill>
          <a:blip r:embed="rId3"/>
          <a:stretch>
            <a:fillRect/>
          </a:stretch>
        </p:blipFill>
        <p:spPr>
          <a:xfrm>
            <a:off x="8074781" y="2400054"/>
            <a:ext cx="2933510" cy="2016788"/>
          </a:xfrm>
          <a:prstGeom prst="rect">
            <a:avLst/>
          </a:prstGeom>
        </p:spPr>
      </p:pic>
      <p:pic>
        <p:nvPicPr>
          <p:cNvPr id="7" name="Graphic 6" descr="A short brushstroke">
            <a:extLst>
              <a:ext uri="{FF2B5EF4-FFF2-40B4-BE49-F238E27FC236}">
                <a16:creationId xmlns:a16="http://schemas.microsoft.com/office/drawing/2014/main" id="{13BE4C35-C0FA-58E4-C28E-0819E0298FAC}"/>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02123" y="904578"/>
            <a:ext cx="5247774" cy="5007143"/>
          </a:xfrm>
          <a:prstGeom prst="rect">
            <a:avLst/>
          </a:prstGeom>
        </p:spPr>
      </p:pic>
      <p:sp>
        <p:nvSpPr>
          <p:cNvPr id="8" name="TextBox 7">
            <a:extLst>
              <a:ext uri="{FF2B5EF4-FFF2-40B4-BE49-F238E27FC236}">
                <a16:creationId xmlns:a16="http://schemas.microsoft.com/office/drawing/2014/main" id="{9133A9B8-D68D-DCBB-BB7B-7755867AD850}"/>
              </a:ext>
            </a:extLst>
          </p:cNvPr>
          <p:cNvSpPr txBox="1"/>
          <p:nvPr/>
        </p:nvSpPr>
        <p:spPr>
          <a:xfrm>
            <a:off x="4368452" y="6206980"/>
            <a:ext cx="7603958" cy="461665"/>
          </a:xfrm>
          <a:prstGeom prst="rect">
            <a:avLst/>
          </a:prstGeom>
          <a:noFill/>
        </p:spPr>
        <p:txBody>
          <a:bodyPr wrap="square" rtlCol="0">
            <a:spAutoFit/>
          </a:bodyPr>
          <a:lstStyle/>
          <a:p>
            <a:r>
              <a:rPr lang="de-CH" sz="1200">
                <a:solidFill>
                  <a:schemeClr val="bg1">
                    <a:lumMod val="65000"/>
                  </a:schemeClr>
                </a:solidFill>
                <a:hlinkClick r:id="rId6">
                  <a:extLst>
                    <a:ext uri="{A12FA001-AC4F-418D-AE19-62706E023703}">
                      <ahyp:hlinkClr xmlns:ahyp="http://schemas.microsoft.com/office/drawing/2018/hyperlinkcolor" val="tx"/>
                    </a:ext>
                  </a:extLst>
                </a:hlinkClick>
              </a:rPr>
              <a:t>https://en.wikipedia.org/wiki/Bohr_model#/media/File:Bohr_atom_model.svg</a:t>
            </a:r>
            <a:r>
              <a:rPr lang="de-CH" sz="1200">
                <a:solidFill>
                  <a:schemeClr val="bg1">
                    <a:lumMod val="65000"/>
                  </a:schemeClr>
                </a:solidFill>
              </a:rPr>
              <a:t> </a:t>
            </a:r>
          </a:p>
          <a:p>
            <a:r>
              <a:rPr lang="en-US" sz="1200">
                <a:solidFill>
                  <a:schemeClr val="bg1">
                    <a:lumMod val="65000"/>
                  </a:schemeClr>
                </a:solidFill>
              </a:rPr>
              <a:t>By Roger </a:t>
            </a:r>
            <a:r>
              <a:rPr lang="en-US" sz="1200" err="1">
                <a:solidFill>
                  <a:schemeClr val="bg1">
                    <a:lumMod val="65000"/>
                  </a:schemeClr>
                </a:solidFill>
              </a:rPr>
              <a:t>McLassus</a:t>
            </a:r>
            <a:r>
              <a:rPr lang="en-US" sz="1200">
                <a:solidFill>
                  <a:schemeClr val="bg1">
                    <a:lumMod val="65000"/>
                  </a:schemeClr>
                </a:solidFill>
              </a:rPr>
              <a:t>, CC BY-SA 3.0, </a:t>
            </a:r>
            <a:r>
              <a:rPr lang="en-US" sz="1200">
                <a:solidFill>
                  <a:schemeClr val="bg1">
                    <a:lumMod val="65000"/>
                  </a:schemeClr>
                </a:solidFill>
                <a:hlinkClick r:id="rId7">
                  <a:extLst>
                    <a:ext uri="{A12FA001-AC4F-418D-AE19-62706E023703}">
                      <ahyp:hlinkClr xmlns:ahyp="http://schemas.microsoft.com/office/drawing/2018/hyperlinkcolor" val="tx"/>
                    </a:ext>
                  </a:extLst>
                </a:hlinkClick>
              </a:rPr>
              <a:t>https://commons.wikimedia.org/w/index.php?curid=513043</a:t>
            </a:r>
            <a:r>
              <a:rPr lang="de-CH" sz="1200">
                <a:solidFill>
                  <a:schemeClr val="bg1">
                    <a:lumMod val="65000"/>
                  </a:schemeClr>
                </a:solidFill>
              </a:rPr>
              <a:t> </a:t>
            </a:r>
          </a:p>
        </p:txBody>
      </p:sp>
      <p:sp>
        <p:nvSpPr>
          <p:cNvPr id="9" name="TextBox 8">
            <a:extLst>
              <a:ext uri="{FF2B5EF4-FFF2-40B4-BE49-F238E27FC236}">
                <a16:creationId xmlns:a16="http://schemas.microsoft.com/office/drawing/2014/main" id="{3C8F89E1-E0D3-CD32-A934-F8A8E56F5FB0}"/>
              </a:ext>
            </a:extLst>
          </p:cNvPr>
          <p:cNvSpPr txBox="1"/>
          <p:nvPr/>
        </p:nvSpPr>
        <p:spPr>
          <a:xfrm>
            <a:off x="4154517" y="1694996"/>
            <a:ext cx="2915544" cy="338554"/>
          </a:xfrm>
          <a:prstGeom prst="rect">
            <a:avLst/>
          </a:prstGeom>
          <a:noFill/>
        </p:spPr>
        <p:txBody>
          <a:bodyPr wrap="square" rtlCol="0">
            <a:spAutoFit/>
          </a:bodyPr>
          <a:lstStyle/>
          <a:p>
            <a:r>
              <a:rPr lang="nb-NO" sz="1600" i="1"/>
              <a:t>Niels Bohr 		          	  	</a:t>
            </a:r>
            <a:endParaRPr lang="de-CH" sz="1600" i="1"/>
          </a:p>
        </p:txBody>
      </p:sp>
      <p:sp>
        <p:nvSpPr>
          <p:cNvPr id="10" name="TextBox 9">
            <a:extLst>
              <a:ext uri="{FF2B5EF4-FFF2-40B4-BE49-F238E27FC236}">
                <a16:creationId xmlns:a16="http://schemas.microsoft.com/office/drawing/2014/main" id="{EDA4CDA8-20CC-0C18-08FB-9B8CD5D698A4}"/>
              </a:ext>
            </a:extLst>
          </p:cNvPr>
          <p:cNvSpPr txBox="1"/>
          <p:nvPr/>
        </p:nvSpPr>
        <p:spPr>
          <a:xfrm>
            <a:off x="7987767" y="4759145"/>
            <a:ext cx="3020524" cy="1077218"/>
          </a:xfrm>
          <a:prstGeom prst="rect">
            <a:avLst/>
          </a:prstGeom>
          <a:noFill/>
        </p:spPr>
        <p:txBody>
          <a:bodyPr wrap="square" rtlCol="0">
            <a:spAutoFit/>
          </a:bodyPr>
          <a:lstStyle/>
          <a:p>
            <a:r>
              <a:rPr lang="de-CH" sz="1600" err="1"/>
              <a:t>Particle-wave</a:t>
            </a:r>
            <a:r>
              <a:rPr lang="de-CH" sz="1600"/>
              <a:t> </a:t>
            </a:r>
            <a:r>
              <a:rPr lang="de-CH" sz="1600" err="1"/>
              <a:t>duality</a:t>
            </a:r>
            <a:r>
              <a:rPr lang="de-CH" sz="1600"/>
              <a:t> </a:t>
            </a:r>
          </a:p>
          <a:p>
            <a:endParaRPr lang="de-CH" sz="1600"/>
          </a:p>
          <a:p>
            <a:r>
              <a:rPr lang="de-CH" sz="1600" err="1"/>
              <a:t>Particles</a:t>
            </a:r>
            <a:r>
              <a:rPr lang="de-CH" sz="1600"/>
              <a:t> </a:t>
            </a:r>
            <a:r>
              <a:rPr lang="de-CH" sz="1600" err="1"/>
              <a:t>can</a:t>
            </a:r>
            <a:r>
              <a:rPr lang="de-CH" sz="1600"/>
              <a:t> </a:t>
            </a:r>
            <a:r>
              <a:rPr lang="de-CH" sz="1600" err="1"/>
              <a:t>exhibit</a:t>
            </a:r>
            <a:r>
              <a:rPr lang="de-CH" sz="1600"/>
              <a:t> </a:t>
            </a:r>
            <a:r>
              <a:rPr lang="de-CH" sz="1600" err="1"/>
              <a:t>wave</a:t>
            </a:r>
            <a:r>
              <a:rPr lang="de-CH" sz="1600"/>
              <a:t>-like </a:t>
            </a:r>
            <a:r>
              <a:rPr lang="de-CH" sz="1600" err="1"/>
              <a:t>properties</a:t>
            </a:r>
            <a:r>
              <a:rPr lang="de-CH" sz="1600"/>
              <a:t> </a:t>
            </a:r>
          </a:p>
        </p:txBody>
      </p:sp>
      <p:sp>
        <p:nvSpPr>
          <p:cNvPr id="11" name="TextBox 10">
            <a:extLst>
              <a:ext uri="{FF2B5EF4-FFF2-40B4-BE49-F238E27FC236}">
                <a16:creationId xmlns:a16="http://schemas.microsoft.com/office/drawing/2014/main" id="{3670A400-1665-1B12-772E-DF58E9341987}"/>
              </a:ext>
            </a:extLst>
          </p:cNvPr>
          <p:cNvSpPr txBox="1"/>
          <p:nvPr/>
        </p:nvSpPr>
        <p:spPr>
          <a:xfrm>
            <a:off x="4052916" y="4759145"/>
            <a:ext cx="3181004" cy="584775"/>
          </a:xfrm>
          <a:prstGeom prst="rect">
            <a:avLst/>
          </a:prstGeom>
          <a:noFill/>
        </p:spPr>
        <p:txBody>
          <a:bodyPr wrap="square" rtlCol="0">
            <a:spAutoFit/>
          </a:bodyPr>
          <a:lstStyle/>
          <a:p>
            <a:r>
              <a:rPr lang="nb-NO" sz="1600"/>
              <a:t>Quantum systems have discrete (quantized) energy levels </a:t>
            </a:r>
            <a:endParaRPr lang="de-CH" sz="1600" i="1"/>
          </a:p>
        </p:txBody>
      </p:sp>
      <p:sp>
        <p:nvSpPr>
          <p:cNvPr id="12" name="TextBox 11">
            <a:extLst>
              <a:ext uri="{FF2B5EF4-FFF2-40B4-BE49-F238E27FC236}">
                <a16:creationId xmlns:a16="http://schemas.microsoft.com/office/drawing/2014/main" id="{534EA535-0235-8ACF-16EA-1FB26FCE05AD}"/>
              </a:ext>
            </a:extLst>
          </p:cNvPr>
          <p:cNvSpPr txBox="1"/>
          <p:nvPr/>
        </p:nvSpPr>
        <p:spPr>
          <a:xfrm>
            <a:off x="703944" y="1696902"/>
            <a:ext cx="2009274" cy="830997"/>
          </a:xfrm>
          <a:prstGeom prst="rect">
            <a:avLst/>
          </a:prstGeom>
          <a:noFill/>
        </p:spPr>
        <p:txBody>
          <a:bodyPr wrap="square" rtlCol="0">
            <a:spAutoFit/>
          </a:bodyPr>
          <a:lstStyle/>
          <a:p>
            <a:r>
              <a:rPr lang="nb-NO" sz="1600" i="1"/>
              <a:t>Max Planck, Albert Einstein, Arthur Compton</a:t>
            </a:r>
            <a:endParaRPr lang="de-CH" sz="1600" i="1"/>
          </a:p>
        </p:txBody>
      </p:sp>
      <p:sp>
        <p:nvSpPr>
          <p:cNvPr id="13" name="TextBox 12">
            <a:extLst>
              <a:ext uri="{FF2B5EF4-FFF2-40B4-BE49-F238E27FC236}">
                <a16:creationId xmlns:a16="http://schemas.microsoft.com/office/drawing/2014/main" id="{97ACD144-645D-307A-F188-B26A9FFB5B29}"/>
              </a:ext>
            </a:extLst>
          </p:cNvPr>
          <p:cNvSpPr txBox="1"/>
          <p:nvPr/>
        </p:nvSpPr>
        <p:spPr>
          <a:xfrm>
            <a:off x="703943" y="4759145"/>
            <a:ext cx="2941707" cy="830997"/>
          </a:xfrm>
          <a:prstGeom prst="rect">
            <a:avLst/>
          </a:prstGeom>
          <a:noFill/>
        </p:spPr>
        <p:txBody>
          <a:bodyPr wrap="square" rtlCol="0">
            <a:spAutoFit/>
          </a:bodyPr>
          <a:lstStyle/>
          <a:p>
            <a:r>
              <a:rPr lang="de-CH" sz="1600"/>
              <a:t>Light </a:t>
            </a:r>
            <a:r>
              <a:rPr lang="de-CH" sz="1600" err="1"/>
              <a:t>can</a:t>
            </a:r>
            <a:r>
              <a:rPr lang="de-CH" sz="1600"/>
              <a:t> </a:t>
            </a:r>
            <a:r>
              <a:rPr lang="de-CH" sz="1600" err="1"/>
              <a:t>behave</a:t>
            </a:r>
            <a:r>
              <a:rPr lang="de-CH" sz="1600"/>
              <a:t> like </a:t>
            </a:r>
            <a:r>
              <a:rPr lang="de-CH" sz="1600" err="1"/>
              <a:t>particles</a:t>
            </a:r>
            <a:endParaRPr lang="de-CH" sz="1600"/>
          </a:p>
          <a:p>
            <a:endParaRPr lang="de-CH" sz="1600"/>
          </a:p>
          <a:p>
            <a:r>
              <a:rPr lang="de-CH" sz="1600"/>
              <a:t>Photons </a:t>
            </a:r>
            <a:r>
              <a:rPr lang="de-CH" sz="1600" err="1"/>
              <a:t>have</a:t>
            </a:r>
            <a:r>
              <a:rPr lang="de-CH" sz="1600"/>
              <a:t> </a:t>
            </a:r>
            <a:r>
              <a:rPr lang="de-CH" sz="1600" err="1"/>
              <a:t>momentum</a:t>
            </a:r>
            <a:r>
              <a:rPr lang="de-CH" sz="1600"/>
              <a:t> </a:t>
            </a:r>
          </a:p>
        </p:txBody>
      </p:sp>
      <p:sp>
        <p:nvSpPr>
          <p:cNvPr id="14" name="TextBox 13">
            <a:extLst>
              <a:ext uri="{FF2B5EF4-FFF2-40B4-BE49-F238E27FC236}">
                <a16:creationId xmlns:a16="http://schemas.microsoft.com/office/drawing/2014/main" id="{C7422D59-3A1B-A89A-E87C-A390DF9825BA}"/>
              </a:ext>
            </a:extLst>
          </p:cNvPr>
          <p:cNvSpPr txBox="1"/>
          <p:nvPr/>
        </p:nvSpPr>
        <p:spPr>
          <a:xfrm>
            <a:off x="7920645" y="1696902"/>
            <a:ext cx="2915544" cy="338554"/>
          </a:xfrm>
          <a:prstGeom prst="rect">
            <a:avLst/>
          </a:prstGeom>
          <a:noFill/>
        </p:spPr>
        <p:txBody>
          <a:bodyPr wrap="square">
            <a:spAutoFit/>
          </a:bodyPr>
          <a:lstStyle/>
          <a:p>
            <a:r>
              <a:rPr lang="nb-NO" sz="1600" i="1"/>
              <a:t>Louis de Broglie	</a:t>
            </a:r>
            <a:endParaRPr lang="de-CH" sz="1600"/>
          </a:p>
        </p:txBody>
      </p:sp>
    </p:spTree>
    <p:extLst>
      <p:ext uri="{BB962C8B-B14F-4D97-AF65-F5344CB8AC3E}">
        <p14:creationId xmlns:p14="http://schemas.microsoft.com/office/powerpoint/2010/main" val="152253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CBEF2-0D57-DA5F-8C38-2D1317023E88}"/>
              </a:ext>
            </a:extLst>
          </p:cNvPr>
          <p:cNvSpPr>
            <a:spLocks noGrp="1"/>
          </p:cNvSpPr>
          <p:nvPr>
            <p:ph type="title"/>
          </p:nvPr>
        </p:nvSpPr>
        <p:spPr/>
        <p:txBody>
          <a:bodyPr/>
          <a:lstStyle/>
          <a:p>
            <a:r>
              <a:rPr lang="en-US"/>
              <a:t>Quantum revolution 1.5: Macroscopic quantum properties</a:t>
            </a:r>
            <a:endParaRPr lang="de-CH"/>
          </a:p>
        </p:txBody>
      </p:sp>
      <p:sp>
        <p:nvSpPr>
          <p:cNvPr id="4" name="Date Placeholder 3">
            <a:extLst>
              <a:ext uri="{FF2B5EF4-FFF2-40B4-BE49-F238E27FC236}">
                <a16:creationId xmlns:a16="http://schemas.microsoft.com/office/drawing/2014/main" id="{36DD0342-6C1A-D570-20C1-EE387B612A79}"/>
              </a:ext>
            </a:extLst>
          </p:cNvPr>
          <p:cNvSpPr>
            <a:spLocks noGrp="1"/>
          </p:cNvSpPr>
          <p:nvPr>
            <p:ph type="dt" sz="half" idx="4294967295"/>
          </p:nvPr>
        </p:nvSpPr>
        <p:spPr>
          <a:xfrm>
            <a:off x="9448800" y="6264275"/>
            <a:ext cx="2743200" cy="365125"/>
          </a:xfrm>
        </p:spPr>
        <p:txBody>
          <a:bodyPr/>
          <a:lstStyle/>
          <a:p>
            <a:fld id="{94B1693D-A4D8-49E3-BD69-8225FD890A89}" type="datetime1">
              <a:rPr lang="de-CH" noProof="0" smtClean="0"/>
              <a:t>10.04.2024</a:t>
            </a:fld>
            <a:endParaRPr lang="de-CH" noProof="0"/>
          </a:p>
        </p:txBody>
      </p:sp>
      <p:sp>
        <p:nvSpPr>
          <p:cNvPr id="5" name="Slide Number Placeholder 4">
            <a:extLst>
              <a:ext uri="{FF2B5EF4-FFF2-40B4-BE49-F238E27FC236}">
                <a16:creationId xmlns:a16="http://schemas.microsoft.com/office/drawing/2014/main" id="{64C5F0BC-07EC-9BB6-B081-791487BA98BA}"/>
              </a:ext>
            </a:extLst>
          </p:cNvPr>
          <p:cNvSpPr>
            <a:spLocks noGrp="1"/>
          </p:cNvSpPr>
          <p:nvPr>
            <p:ph type="sldNum" sz="quarter" idx="4294967295"/>
          </p:nvPr>
        </p:nvSpPr>
        <p:spPr>
          <a:xfrm>
            <a:off x="11591925" y="6264275"/>
            <a:ext cx="600075" cy="365125"/>
          </a:xfrm>
        </p:spPr>
        <p:txBody>
          <a:bodyPr/>
          <a:lstStyle/>
          <a:p>
            <a:fld id="{5ACA52AF-F19D-405C-AD5F-7D94B96A5CC3}" type="slidenum">
              <a:rPr lang="de-CH" noProof="0" smtClean="0"/>
              <a:t>6</a:t>
            </a:fld>
            <a:endParaRPr lang="de-CH" noProof="0"/>
          </a:p>
        </p:txBody>
      </p:sp>
      <p:pic>
        <p:nvPicPr>
          <p:cNvPr id="7" name="Picture 6">
            <a:extLst>
              <a:ext uri="{FF2B5EF4-FFF2-40B4-BE49-F238E27FC236}">
                <a16:creationId xmlns:a16="http://schemas.microsoft.com/office/drawing/2014/main" id="{9B104114-0C2D-2D17-002E-E80298464093}"/>
              </a:ext>
            </a:extLst>
          </p:cNvPr>
          <p:cNvPicPr>
            <a:picLocks noChangeAspect="1"/>
          </p:cNvPicPr>
          <p:nvPr/>
        </p:nvPicPr>
        <p:blipFill>
          <a:blip r:embed="rId3"/>
          <a:stretch>
            <a:fillRect/>
          </a:stretch>
        </p:blipFill>
        <p:spPr>
          <a:xfrm>
            <a:off x="596643" y="1586071"/>
            <a:ext cx="1968144" cy="2510086"/>
          </a:xfrm>
          <a:prstGeom prst="rect">
            <a:avLst/>
          </a:prstGeom>
        </p:spPr>
      </p:pic>
      <p:pic>
        <p:nvPicPr>
          <p:cNvPr id="9" name="Picture 8">
            <a:extLst>
              <a:ext uri="{FF2B5EF4-FFF2-40B4-BE49-F238E27FC236}">
                <a16:creationId xmlns:a16="http://schemas.microsoft.com/office/drawing/2014/main" id="{F905F56B-F009-3468-243C-B4AD04CA4253}"/>
              </a:ext>
            </a:extLst>
          </p:cNvPr>
          <p:cNvPicPr>
            <a:picLocks noChangeAspect="1"/>
          </p:cNvPicPr>
          <p:nvPr/>
        </p:nvPicPr>
        <p:blipFill>
          <a:blip r:embed="rId4"/>
          <a:stretch>
            <a:fillRect/>
          </a:stretch>
        </p:blipFill>
        <p:spPr>
          <a:xfrm>
            <a:off x="3042373" y="3858414"/>
            <a:ext cx="4431247" cy="1959543"/>
          </a:xfrm>
          <a:prstGeom prst="rect">
            <a:avLst/>
          </a:prstGeom>
        </p:spPr>
      </p:pic>
      <p:pic>
        <p:nvPicPr>
          <p:cNvPr id="11" name="Picture 10">
            <a:extLst>
              <a:ext uri="{FF2B5EF4-FFF2-40B4-BE49-F238E27FC236}">
                <a16:creationId xmlns:a16="http://schemas.microsoft.com/office/drawing/2014/main" id="{9621EAEC-14CE-8165-E0FF-9B1DF6753126}"/>
              </a:ext>
            </a:extLst>
          </p:cNvPr>
          <p:cNvPicPr>
            <a:picLocks noChangeAspect="1"/>
          </p:cNvPicPr>
          <p:nvPr/>
        </p:nvPicPr>
        <p:blipFill>
          <a:blip r:embed="rId5"/>
          <a:stretch>
            <a:fillRect/>
          </a:stretch>
        </p:blipFill>
        <p:spPr>
          <a:xfrm>
            <a:off x="7285899" y="1167112"/>
            <a:ext cx="2642681" cy="1945819"/>
          </a:xfrm>
          <a:prstGeom prst="rect">
            <a:avLst/>
          </a:prstGeom>
        </p:spPr>
      </p:pic>
      <p:sp>
        <p:nvSpPr>
          <p:cNvPr id="12" name="TextBox 11">
            <a:extLst>
              <a:ext uri="{FF2B5EF4-FFF2-40B4-BE49-F238E27FC236}">
                <a16:creationId xmlns:a16="http://schemas.microsoft.com/office/drawing/2014/main" id="{352113AE-7344-0E44-DAD8-19F7B83C5434}"/>
              </a:ext>
            </a:extLst>
          </p:cNvPr>
          <p:cNvSpPr txBox="1"/>
          <p:nvPr/>
        </p:nvSpPr>
        <p:spPr>
          <a:xfrm>
            <a:off x="1297078" y="5970460"/>
            <a:ext cx="10596328" cy="769441"/>
          </a:xfrm>
          <a:prstGeom prst="rect">
            <a:avLst/>
          </a:prstGeom>
          <a:noFill/>
        </p:spPr>
        <p:txBody>
          <a:bodyPr wrap="square" rtlCol="0">
            <a:spAutoFit/>
          </a:bodyPr>
          <a:lstStyle/>
          <a:p>
            <a:r>
              <a:rPr lang="en-US" sz="1100">
                <a:solidFill>
                  <a:schemeClr val="bg1">
                    <a:lumMod val="75000"/>
                  </a:schemeClr>
                </a:solidFill>
                <a:hlinkClick r:id="rId6">
                  <a:extLst>
                    <a:ext uri="{A12FA001-AC4F-418D-AE19-62706E023703}">
                      <ahyp:hlinkClr xmlns:ahyp="http://schemas.microsoft.com/office/drawing/2018/hyperlinkcolor" val="tx"/>
                    </a:ext>
                  </a:extLst>
                </a:hlinkClick>
              </a:rPr>
              <a:t>https://en.wikipedia.org/wiki/Magnetoresistive_RAM#/media/File:200mm_1_Mb_MRAM_-_D60_Symposium_-_Defense_Advanced_Research_Projects_Agency_-_DSC05568.jpg</a:t>
            </a:r>
            <a:r>
              <a:rPr lang="en-US" sz="1100">
                <a:solidFill>
                  <a:schemeClr val="bg1">
                    <a:lumMod val="75000"/>
                  </a:schemeClr>
                </a:solidFill>
              </a:rPr>
              <a:t>  </a:t>
            </a:r>
          </a:p>
          <a:p>
            <a:r>
              <a:rPr lang="en-US" sz="1100">
                <a:solidFill>
                  <a:schemeClr val="bg1">
                    <a:lumMod val="75000"/>
                  </a:schemeClr>
                </a:solidFill>
              </a:rPr>
              <a:t>By </a:t>
            </a:r>
            <a:r>
              <a:rPr lang="en-US" sz="1100" err="1">
                <a:solidFill>
                  <a:schemeClr val="bg1">
                    <a:lumMod val="75000"/>
                  </a:schemeClr>
                </a:solidFill>
              </a:rPr>
              <a:t>KieranMaher</a:t>
            </a:r>
            <a:r>
              <a:rPr lang="en-US" sz="1100">
                <a:solidFill>
                  <a:schemeClr val="bg1">
                    <a:lumMod val="75000"/>
                  </a:schemeClr>
                </a:solidFill>
              </a:rPr>
              <a:t> at English </a:t>
            </a:r>
            <a:r>
              <a:rPr lang="en-US" sz="1100" err="1">
                <a:solidFill>
                  <a:schemeClr val="bg1">
                    <a:lumMod val="75000"/>
                  </a:schemeClr>
                </a:solidFill>
              </a:rPr>
              <a:t>Wikibooks</a:t>
            </a:r>
            <a:r>
              <a:rPr lang="en-US" sz="1100">
                <a:solidFill>
                  <a:schemeClr val="bg1">
                    <a:lumMod val="75000"/>
                  </a:schemeClr>
                </a:solidFill>
              </a:rPr>
              <a:t> </a:t>
            </a:r>
            <a:r>
              <a:rPr lang="en-US" sz="1100">
                <a:solidFill>
                  <a:schemeClr val="bg1">
                    <a:lumMod val="75000"/>
                  </a:schemeClr>
                </a:solidFill>
                <a:hlinkClick r:id="rId7">
                  <a:extLst>
                    <a:ext uri="{A12FA001-AC4F-418D-AE19-62706E023703}">
                      <ahyp:hlinkClr xmlns:ahyp="http://schemas.microsoft.com/office/drawing/2018/hyperlinkcolor" val="tx"/>
                    </a:ext>
                  </a:extLst>
                </a:hlinkClick>
              </a:rPr>
              <a:t>https://commons.wikimedia.org/w/index.php?curid=12766438</a:t>
            </a:r>
            <a:r>
              <a:rPr lang="en-US" sz="1100">
                <a:solidFill>
                  <a:schemeClr val="bg1">
                    <a:lumMod val="75000"/>
                  </a:schemeClr>
                </a:solidFill>
              </a:rPr>
              <a:t> </a:t>
            </a:r>
          </a:p>
          <a:p>
            <a:r>
              <a:rPr lang="de-CH" sz="1100">
                <a:solidFill>
                  <a:schemeClr val="bg1">
                    <a:lumMod val="75000"/>
                  </a:schemeClr>
                </a:solidFill>
                <a:hlinkClick r:id="rId8">
                  <a:extLst>
                    <a:ext uri="{A12FA001-AC4F-418D-AE19-62706E023703}">
                      <ahyp:hlinkClr xmlns:ahyp="http://schemas.microsoft.com/office/drawing/2018/hyperlinkcolor" val="tx"/>
                    </a:ext>
                  </a:extLst>
                </a:hlinkClick>
              </a:rPr>
              <a:t>https://commons.wikimedia.org/wiki/File:RBG-LED.jpg</a:t>
            </a:r>
            <a:r>
              <a:rPr lang="de-CH" sz="1100">
                <a:solidFill>
                  <a:schemeClr val="bg1">
                    <a:lumMod val="75000"/>
                  </a:schemeClr>
                </a:solidFill>
              </a:rPr>
              <a:t> </a:t>
            </a:r>
          </a:p>
        </p:txBody>
      </p:sp>
      <p:pic>
        <p:nvPicPr>
          <p:cNvPr id="3" name="Content Placeholder 9" descr="Laptop with phone and calculator">
            <a:extLst>
              <a:ext uri="{FF2B5EF4-FFF2-40B4-BE49-F238E27FC236}">
                <a16:creationId xmlns:a16="http://schemas.microsoft.com/office/drawing/2014/main" id="{3CAAE719-F00B-DD38-D3E1-5C98B8E9B7C6}"/>
              </a:ext>
            </a:extLst>
          </p:cNvPr>
          <p:cNvPicPr>
            <a:picLocks noGrp="1"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47670" y="625628"/>
            <a:ext cx="3238216" cy="3238216"/>
          </a:xfrm>
          <a:prstGeom prst="rect">
            <a:avLst/>
          </a:prstGeom>
        </p:spPr>
      </p:pic>
      <p:pic>
        <p:nvPicPr>
          <p:cNvPr id="13" name="Picture 2" descr="Solar cells boosted to 20.8% efficiency - EPFL">
            <a:extLst>
              <a:ext uri="{FF2B5EF4-FFF2-40B4-BE49-F238E27FC236}">
                <a16:creationId xmlns:a16="http://schemas.microsoft.com/office/drawing/2014/main" id="{0A03C8E3-61D2-988E-54AC-C3F3476256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34587" y="3423375"/>
            <a:ext cx="3352074" cy="211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674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7"/>
          <p:cNvSpPr/>
          <p:nvPr/>
        </p:nvSpPr>
        <p:spPr>
          <a:xfrm>
            <a:off x="5030280" y="917280"/>
            <a:ext cx="6835320" cy="25268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3200" b="0" strike="noStrike" spc="-1">
                <a:solidFill>
                  <a:srgbClr val="FFFFFF"/>
                </a:solidFill>
                <a:latin typeface="Georgia"/>
              </a:rPr>
              <a:t> “nature isn't classical, dammit, and if you want to make a simulation of nature, you'd better make it quantum mechanical.”</a:t>
            </a:r>
            <a:endParaRPr lang="en-US" sz="3200" b="0" strike="noStrike" spc="-1">
              <a:latin typeface="Arial"/>
            </a:endParaRPr>
          </a:p>
        </p:txBody>
      </p:sp>
      <p:sp>
        <p:nvSpPr>
          <p:cNvPr id="222" name="Rectangle 9"/>
          <p:cNvSpPr/>
          <p:nvPr/>
        </p:nvSpPr>
        <p:spPr>
          <a:xfrm>
            <a:off x="7250040" y="2956320"/>
            <a:ext cx="4789440" cy="10645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3200" b="0" strike="noStrike" spc="-1">
                <a:solidFill>
                  <a:srgbClr val="FFFFFF"/>
                </a:solidFill>
                <a:latin typeface="Georgia"/>
              </a:rPr>
              <a:t>Richard Feynman, 1981</a:t>
            </a:r>
            <a:endParaRPr lang="en-US" sz="3200" b="0" strike="noStrike" spc="-1">
              <a:latin typeface="Arial"/>
            </a:endParaRPr>
          </a:p>
        </p:txBody>
      </p:sp>
      <p:pic>
        <p:nvPicPr>
          <p:cNvPr id="223" name="Picture 2" descr="The Feynman Technique"/>
          <p:cNvPicPr/>
          <p:nvPr/>
        </p:nvPicPr>
        <p:blipFill>
          <a:blip r:embed="rId3"/>
          <a:srcRect l="13639"/>
          <a:stretch/>
        </p:blipFill>
        <p:spPr>
          <a:xfrm>
            <a:off x="5030280" y="0"/>
            <a:ext cx="8250840" cy="6857640"/>
          </a:xfrm>
          <a:prstGeom prst="rect">
            <a:avLst/>
          </a:prstGeom>
          <a:ln w="0">
            <a:noFill/>
          </a:ln>
        </p:spPr>
      </p:pic>
      <p:sp>
        <p:nvSpPr>
          <p:cNvPr id="224" name="Rectangle 8"/>
          <p:cNvSpPr/>
          <p:nvPr/>
        </p:nvSpPr>
        <p:spPr>
          <a:xfrm>
            <a:off x="638010" y="419382"/>
            <a:ext cx="3727080" cy="193753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400" b="0" strike="noStrike" spc="-1">
                <a:solidFill>
                  <a:srgbClr val="000000"/>
                </a:solidFill>
                <a:latin typeface="Georgia"/>
              </a:rPr>
              <a:t> “nature isn't classical, dammit, and if you want to make a simulation of nature, you'd better make it quantum mechanical.”</a:t>
            </a:r>
            <a:endParaRPr lang="en-US" sz="2400" b="0" strike="noStrike" spc="-1">
              <a:latin typeface="Arial"/>
            </a:endParaRPr>
          </a:p>
        </p:txBody>
      </p:sp>
      <p:sp>
        <p:nvSpPr>
          <p:cNvPr id="225" name="Rectangle 10"/>
          <p:cNvSpPr/>
          <p:nvPr/>
        </p:nvSpPr>
        <p:spPr>
          <a:xfrm>
            <a:off x="638010" y="2531519"/>
            <a:ext cx="3592080" cy="398655"/>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00000"/>
              </a:lnSpc>
              <a:buNone/>
            </a:pPr>
            <a:r>
              <a:rPr lang="en-US" sz="2000" b="0" i="1" strike="noStrike" spc="-1">
                <a:solidFill>
                  <a:srgbClr val="000000"/>
                </a:solidFill>
                <a:latin typeface="Georgia"/>
              </a:rPr>
              <a:t>Richard Feynman</a:t>
            </a:r>
            <a:endParaRPr lang="en-US" sz="2000" b="0" strike="noStrike" spc="-1">
              <a:latin typeface="Arial"/>
            </a:endParaRPr>
          </a:p>
        </p:txBody>
      </p:sp>
      <p:sp>
        <p:nvSpPr>
          <p:cNvPr id="2" name="PlaceHolder 1"/>
          <p:cNvSpPr>
            <a:spLocks noGrp="1"/>
          </p:cNvSpPr>
          <p:nvPr>
            <p:ph type="sldNum" idx="7"/>
          </p:nvPr>
        </p:nvSpPr>
        <p:spPr/>
        <p:txBody>
          <a:bodyPr/>
          <a:lstStyle/>
          <a:p>
            <a:fld id="{79842CC7-5EB3-43B9-B270-593EA3BFFD42}" type="slidenum">
              <a:rPr/>
              <a:t>7</a:t>
            </a:fld>
            <a:endParaRPr/>
          </a:p>
        </p:txBody>
      </p:sp>
      <p:sp>
        <p:nvSpPr>
          <p:cNvPr id="3" name="PlaceHolder 2"/>
          <p:cNvSpPr>
            <a:spLocks noGrp="1"/>
          </p:cNvSpPr>
          <p:nvPr>
            <p:ph type="dt" idx="5"/>
          </p:nvPr>
        </p:nvSpPr>
        <p:spPr/>
        <p:txBody>
          <a:bodyPr/>
          <a:lstStyle/>
          <a:p>
            <a:fld id="{256B987B-5AF2-417A-A6ED-A8957AFE022F}" type="datetime1">
              <a:rPr lang="en-US"/>
              <a:t>4/10/2024</a:t>
            </a:fld>
            <a:endParaRPr lang="en-US"/>
          </a:p>
        </p:txBody>
      </p:sp>
      <p:sp>
        <p:nvSpPr>
          <p:cNvPr id="5" name="TextBox 4">
            <a:extLst>
              <a:ext uri="{FF2B5EF4-FFF2-40B4-BE49-F238E27FC236}">
                <a16:creationId xmlns:a16="http://schemas.microsoft.com/office/drawing/2014/main" id="{CE93A16C-4EFC-3466-AA79-EA24D7B5B503}"/>
              </a:ext>
            </a:extLst>
          </p:cNvPr>
          <p:cNvSpPr txBox="1"/>
          <p:nvPr/>
        </p:nvSpPr>
        <p:spPr>
          <a:xfrm>
            <a:off x="638010" y="3346919"/>
            <a:ext cx="4072535" cy="2585323"/>
          </a:xfrm>
          <a:prstGeom prst="rect">
            <a:avLst/>
          </a:prstGeom>
          <a:noFill/>
        </p:spPr>
        <p:txBody>
          <a:bodyPr wrap="square" lIns="91440" tIns="45720" rIns="91440" bIns="45720" anchor="t">
            <a:spAutoFit/>
          </a:bodyPr>
          <a:lstStyle/>
          <a:p>
            <a:r>
              <a:rPr lang="en-US" sz="1800">
                <a:solidFill>
                  <a:srgbClr val="207685"/>
                </a:solidFill>
              </a:rPr>
              <a:t>Quantum technology exploits the unique and exotic properties of quantum mechanics</a:t>
            </a:r>
            <a:endParaRPr lang="en-US"/>
          </a:p>
          <a:p>
            <a:pPr marL="342900" indent="-342900">
              <a:buFont typeface="Arial" panose="05000000000000000000" pitchFamily="2" charset="2"/>
              <a:buChar char="•"/>
            </a:pPr>
            <a:endParaRPr lang="en-US" sz="1800">
              <a:solidFill>
                <a:srgbClr val="207685"/>
              </a:solidFill>
              <a:cs typeface="Arial"/>
            </a:endParaRPr>
          </a:p>
          <a:p>
            <a:pPr marL="342900" indent="-342900">
              <a:buFont typeface="Arial" panose="05000000000000000000" pitchFamily="2" charset="2"/>
              <a:buChar char="•"/>
            </a:pPr>
            <a:r>
              <a:rPr lang="en-US" sz="1800">
                <a:solidFill>
                  <a:srgbClr val="207685"/>
                </a:solidFill>
              </a:rPr>
              <a:t>Superposition</a:t>
            </a:r>
            <a:endParaRPr lang="en-US" sz="1800">
              <a:solidFill>
                <a:srgbClr val="207685"/>
              </a:solidFill>
              <a:cs typeface="Arial"/>
            </a:endParaRPr>
          </a:p>
          <a:p>
            <a:pPr marL="285750" indent="-285750">
              <a:buFont typeface="Arial"/>
              <a:buChar char="•"/>
            </a:pPr>
            <a:endParaRPr lang="en-US" sz="1800">
              <a:solidFill>
                <a:srgbClr val="207685"/>
              </a:solidFill>
              <a:cs typeface="Arial"/>
            </a:endParaRPr>
          </a:p>
          <a:p>
            <a:pPr marL="342900" indent="-342900">
              <a:buFont typeface="Arial" panose="05000000000000000000" pitchFamily="2" charset="2"/>
              <a:buChar char="•"/>
            </a:pPr>
            <a:r>
              <a:rPr lang="en-US" sz="1800">
                <a:solidFill>
                  <a:srgbClr val="207685"/>
                </a:solidFill>
              </a:rPr>
              <a:t>Quantum entanglement</a:t>
            </a:r>
            <a:endParaRPr lang="en-US" sz="1800">
              <a:solidFill>
                <a:srgbClr val="207685"/>
              </a:solidFill>
              <a:cs typeface="Arial"/>
            </a:endParaRPr>
          </a:p>
          <a:p>
            <a:pPr marL="342900" indent="-342900">
              <a:buFont typeface="Arial" panose="05000000000000000000" pitchFamily="2" charset="2"/>
              <a:buChar char="•"/>
            </a:pPr>
            <a:endParaRPr lang="en-US" sz="1800">
              <a:solidFill>
                <a:srgbClr val="207685"/>
              </a:solidFill>
              <a:cs typeface="Arial"/>
            </a:endParaRPr>
          </a:p>
          <a:p>
            <a:pPr marL="342900" indent="-342900">
              <a:buFont typeface="Arial" panose="05000000000000000000" pitchFamily="2" charset="2"/>
              <a:buChar char="•"/>
            </a:pPr>
            <a:r>
              <a:rPr lang="en-US" sz="1800">
                <a:solidFill>
                  <a:srgbClr val="207685"/>
                </a:solidFill>
              </a:rPr>
              <a:t>Tunneling</a:t>
            </a:r>
            <a:endParaRPr lang="en-US" sz="1800">
              <a:solidFill>
                <a:srgbClr val="207685"/>
              </a:solidFill>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bstract background of data">
            <a:extLst>
              <a:ext uri="{FF2B5EF4-FFF2-40B4-BE49-F238E27FC236}">
                <a16:creationId xmlns:a16="http://schemas.microsoft.com/office/drawing/2014/main" id="{C31D957D-636C-F711-8073-00859431981C}"/>
              </a:ext>
            </a:extLst>
          </p:cNvPr>
          <p:cNvPicPr>
            <a:picLocks noChangeAspect="1"/>
          </p:cNvPicPr>
          <p:nvPr/>
        </p:nvPicPr>
        <p:blipFill rotWithShape="1">
          <a:blip r:embed="rId3">
            <a:alphaModFix amt="15000"/>
          </a:blip>
          <a:srcRect t="8474" r="1" b="13975"/>
          <a:stretch/>
        </p:blipFill>
        <p:spPr>
          <a:xfrm>
            <a:off x="-2929466" y="0"/>
            <a:ext cx="15721123" cy="6858000"/>
          </a:xfrm>
          <a:prstGeom prst="rect">
            <a:avLst/>
          </a:prstGeom>
          <a:noFill/>
          <a:ln>
            <a:solidFill>
              <a:schemeClr val="bg1">
                <a:lumMod val="65000"/>
              </a:schemeClr>
            </a:solidFill>
          </a:ln>
        </p:spPr>
      </p:pic>
      <p:sp>
        <p:nvSpPr>
          <p:cNvPr id="4" name="Date Placeholder 3">
            <a:extLst>
              <a:ext uri="{FF2B5EF4-FFF2-40B4-BE49-F238E27FC236}">
                <a16:creationId xmlns:a16="http://schemas.microsoft.com/office/drawing/2014/main" id="{36DD0342-6C1A-D570-20C1-EE387B612A79}"/>
              </a:ext>
            </a:extLst>
          </p:cNvPr>
          <p:cNvSpPr>
            <a:spLocks noGrp="1"/>
          </p:cNvSpPr>
          <p:nvPr>
            <p:ph type="dt" sz="half" idx="10"/>
          </p:nvPr>
        </p:nvSpPr>
        <p:spPr>
          <a:xfrm>
            <a:off x="10473692" y="6522444"/>
            <a:ext cx="612000" cy="216000"/>
          </a:xfrm>
        </p:spPr>
        <p:txBody>
          <a:bodyPr anchor="ctr">
            <a:normAutofit fontScale="47500" lnSpcReduction="20000"/>
          </a:bodyPr>
          <a:lstStyle/>
          <a:p>
            <a:pPr>
              <a:spcAft>
                <a:spcPts val="600"/>
              </a:spcAft>
            </a:pPr>
            <a:fld id="{94B1693D-A4D8-49E3-BD69-8225FD890A89}" type="datetime1">
              <a:rPr lang="de-CH" noProof="0" smtClean="0"/>
              <a:pPr>
                <a:spcAft>
                  <a:spcPts val="600"/>
                </a:spcAft>
              </a:pPr>
              <a:t>10.04.2024</a:t>
            </a:fld>
            <a:endParaRPr lang="de-CH" noProof="0"/>
          </a:p>
        </p:txBody>
      </p:sp>
      <p:sp>
        <p:nvSpPr>
          <p:cNvPr id="5" name="Slide Number Placeholder 4">
            <a:extLst>
              <a:ext uri="{FF2B5EF4-FFF2-40B4-BE49-F238E27FC236}">
                <a16:creationId xmlns:a16="http://schemas.microsoft.com/office/drawing/2014/main" id="{64C5F0BC-07EC-9BB6-B081-791487BA98BA}"/>
              </a:ext>
            </a:extLst>
          </p:cNvPr>
          <p:cNvSpPr>
            <a:spLocks noGrp="1"/>
          </p:cNvSpPr>
          <p:nvPr>
            <p:ph type="sldNum" sz="quarter" idx="12"/>
          </p:nvPr>
        </p:nvSpPr>
        <p:spPr>
          <a:xfrm>
            <a:off x="11137585" y="6522444"/>
            <a:ext cx="322577" cy="216000"/>
          </a:xfrm>
        </p:spPr>
        <p:txBody>
          <a:bodyPr anchor="ctr">
            <a:normAutofit/>
          </a:bodyPr>
          <a:lstStyle/>
          <a:p>
            <a:pPr>
              <a:spcAft>
                <a:spcPts val="600"/>
              </a:spcAft>
            </a:pPr>
            <a:fld id="{5ACA52AF-F19D-405C-AD5F-7D94B96A5CC3}" type="slidenum">
              <a:rPr lang="de-CH" noProof="0" smtClean="0"/>
              <a:pPr>
                <a:spcAft>
                  <a:spcPts val="600"/>
                </a:spcAft>
              </a:pPr>
              <a:t>8</a:t>
            </a:fld>
            <a:endParaRPr lang="de-CH" noProof="0"/>
          </a:p>
        </p:txBody>
      </p:sp>
      <p:grpSp>
        <p:nvGrpSpPr>
          <p:cNvPr id="24" name="Group 23">
            <a:extLst>
              <a:ext uri="{FF2B5EF4-FFF2-40B4-BE49-F238E27FC236}">
                <a16:creationId xmlns:a16="http://schemas.microsoft.com/office/drawing/2014/main" id="{23FB6D17-F297-D602-24FE-C578CC9D75ED}"/>
              </a:ext>
            </a:extLst>
          </p:cNvPr>
          <p:cNvGrpSpPr/>
          <p:nvPr/>
        </p:nvGrpSpPr>
        <p:grpSpPr>
          <a:xfrm>
            <a:off x="7921461" y="1741424"/>
            <a:ext cx="2931794" cy="864000"/>
            <a:chOff x="3006" y="454350"/>
            <a:chExt cx="2931794" cy="864000"/>
          </a:xfrm>
          <a:solidFill>
            <a:schemeClr val="bg1">
              <a:lumMod val="65000"/>
              <a:alpha val="80000"/>
            </a:schemeClr>
          </a:solidFill>
        </p:grpSpPr>
        <p:sp>
          <p:nvSpPr>
            <p:cNvPr id="40" name="Rectangle 39">
              <a:extLst>
                <a:ext uri="{FF2B5EF4-FFF2-40B4-BE49-F238E27FC236}">
                  <a16:creationId xmlns:a16="http://schemas.microsoft.com/office/drawing/2014/main" id="{8580FF79-0837-8D5C-BD82-0A8E93DF9AB1}"/>
                </a:ext>
              </a:extLst>
            </p:cNvPr>
            <p:cNvSpPr/>
            <p:nvPr/>
          </p:nvSpPr>
          <p:spPr>
            <a:xfrm>
              <a:off x="3006" y="454350"/>
              <a:ext cx="2931794" cy="864000"/>
            </a:xfrm>
            <a:prstGeom prst="rect">
              <a:avLst/>
            </a:prstGeom>
            <a:grpFill/>
          </p:spPr>
          <p:style>
            <a:lnRef idx="1">
              <a:schemeClr val="dk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41" name="TextBox 40">
              <a:extLst>
                <a:ext uri="{FF2B5EF4-FFF2-40B4-BE49-F238E27FC236}">
                  <a16:creationId xmlns:a16="http://schemas.microsoft.com/office/drawing/2014/main" id="{4681751F-D9E8-3E35-8C69-D0424D656A22}"/>
                </a:ext>
              </a:extLst>
            </p:cNvPr>
            <p:cNvSpPr txBox="1"/>
            <p:nvPr/>
          </p:nvSpPr>
          <p:spPr>
            <a:xfrm>
              <a:off x="3006" y="454350"/>
              <a:ext cx="2931794" cy="8640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121920" rIns="213360" bIns="121920" numCol="1" spcCol="1270" anchor="ctr" anchorCtr="0">
              <a:noAutofit/>
            </a:bodyPr>
            <a:lstStyle/>
            <a:p>
              <a:pPr algn="ctr" defTabSz="1333500">
                <a:lnSpc>
                  <a:spcPct val="90000"/>
                </a:lnSpc>
                <a:spcBef>
                  <a:spcPct val="0"/>
                </a:spcBef>
                <a:spcAft>
                  <a:spcPct val="35000"/>
                </a:spcAft>
              </a:pPr>
              <a:r>
                <a:rPr lang="nb-NO" sz="2400"/>
                <a:t>3. </a:t>
              </a:r>
              <a:r>
                <a:rPr lang="nb-NO" sz="2400" err="1"/>
                <a:t>Communication</a:t>
              </a:r>
              <a:endParaRPr lang="de-CH" sz="2400" kern="1200" err="1"/>
            </a:p>
          </p:txBody>
        </p:sp>
      </p:grpSp>
      <p:grpSp>
        <p:nvGrpSpPr>
          <p:cNvPr id="25" name="Group 24">
            <a:extLst>
              <a:ext uri="{FF2B5EF4-FFF2-40B4-BE49-F238E27FC236}">
                <a16:creationId xmlns:a16="http://schemas.microsoft.com/office/drawing/2014/main" id="{43408F3C-3E91-99A6-3C77-8DF993742098}"/>
              </a:ext>
            </a:extLst>
          </p:cNvPr>
          <p:cNvGrpSpPr/>
          <p:nvPr/>
        </p:nvGrpSpPr>
        <p:grpSpPr>
          <a:xfrm>
            <a:off x="7921461" y="2605424"/>
            <a:ext cx="2931794" cy="2964600"/>
            <a:chOff x="3006" y="1318350"/>
            <a:chExt cx="2931794" cy="2964600"/>
          </a:xfrm>
          <a:noFill/>
        </p:grpSpPr>
        <p:sp>
          <p:nvSpPr>
            <p:cNvPr id="38" name="Rectangle 37">
              <a:extLst>
                <a:ext uri="{FF2B5EF4-FFF2-40B4-BE49-F238E27FC236}">
                  <a16:creationId xmlns:a16="http://schemas.microsoft.com/office/drawing/2014/main" id="{3326C7C3-B8C9-49DB-80D0-7609F9250AE4}"/>
                </a:ext>
              </a:extLst>
            </p:cNvPr>
            <p:cNvSpPr/>
            <p:nvPr/>
          </p:nvSpPr>
          <p:spPr>
            <a:xfrm>
              <a:off x="3006" y="1318350"/>
              <a:ext cx="2931794" cy="2964600"/>
            </a:xfrm>
            <a:prstGeom prst="rect">
              <a:avLst/>
            </a:prstGeom>
            <a:grpFill/>
            <a:ln w="25400">
              <a:solidFill>
                <a:schemeClr val="bg1">
                  <a:lumMod val="65000"/>
                </a:schemeClr>
              </a:solidFill>
            </a:ln>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2">
              <a:schemeClr val="dk2">
                <a:alpha val="90000"/>
                <a:tint val="40000"/>
                <a:hueOff val="0"/>
                <a:satOff val="0"/>
                <a:lumOff val="0"/>
                <a:alphaOff val="0"/>
              </a:schemeClr>
            </a:effectRef>
            <a:fontRef idx="minor">
              <a:schemeClr val="dk1">
                <a:hueOff val="0"/>
                <a:satOff val="0"/>
                <a:lumOff val="0"/>
                <a:alphaOff val="0"/>
              </a:schemeClr>
            </a:fontRef>
          </p:style>
        </p:sp>
        <p:sp>
          <p:nvSpPr>
            <p:cNvPr id="39" name="TextBox 38">
              <a:extLst>
                <a:ext uri="{FF2B5EF4-FFF2-40B4-BE49-F238E27FC236}">
                  <a16:creationId xmlns:a16="http://schemas.microsoft.com/office/drawing/2014/main" id="{1E1B9C38-6F40-9799-A101-FEF5DC6F1ACA}"/>
                </a:ext>
              </a:extLst>
            </p:cNvPr>
            <p:cNvSpPr txBox="1"/>
            <p:nvPr/>
          </p:nvSpPr>
          <p:spPr>
            <a:xfrm>
              <a:off x="3006" y="1318350"/>
              <a:ext cx="2931794" cy="2964600"/>
            </a:xfrm>
            <a:prstGeom prst="rect">
              <a:avLst/>
            </a:prstGeom>
            <a:grpFill/>
            <a:ln w="25400">
              <a:solidFill>
                <a:schemeClr val="bg1">
                  <a:lumMod val="6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en-US" sz="2400"/>
                <a:t>Transmit information </a:t>
              </a:r>
            </a:p>
            <a:p>
              <a:pPr marL="285750" lvl="1" indent="-285750" algn="l" defTabSz="1333500">
                <a:lnSpc>
                  <a:spcPct val="90000"/>
                </a:lnSpc>
                <a:spcBef>
                  <a:spcPct val="0"/>
                </a:spcBef>
                <a:spcAft>
                  <a:spcPct val="15000"/>
                </a:spcAft>
                <a:buChar char="•"/>
              </a:pPr>
              <a:endParaRPr lang="en-US" sz="2400" kern="1200"/>
            </a:p>
            <a:p>
              <a:pPr marL="285750" lvl="1" indent="-285750" defTabSz="1333500">
                <a:lnSpc>
                  <a:spcPct val="90000"/>
                </a:lnSpc>
                <a:spcBef>
                  <a:spcPct val="0"/>
                </a:spcBef>
                <a:spcAft>
                  <a:spcPct val="15000"/>
                </a:spcAft>
                <a:buChar char="•"/>
              </a:pPr>
              <a:r>
                <a:rPr lang="en-US" sz="2400"/>
                <a:t>Quantum security</a:t>
              </a:r>
              <a:endParaRPr lang="en-US" sz="2400" kern="1200">
                <a:cs typeface="Arial"/>
              </a:endParaRPr>
            </a:p>
            <a:p>
              <a:pPr marL="285750" lvl="1" indent="-285750" algn="l" defTabSz="1333500">
                <a:lnSpc>
                  <a:spcPct val="90000"/>
                </a:lnSpc>
                <a:spcBef>
                  <a:spcPct val="0"/>
                </a:spcBef>
                <a:spcAft>
                  <a:spcPct val="15000"/>
                </a:spcAft>
                <a:buChar char="•"/>
              </a:pPr>
              <a:endParaRPr lang="de-CH" sz="2400" kern="1200"/>
            </a:p>
          </p:txBody>
        </p:sp>
      </p:grpSp>
      <p:grpSp>
        <p:nvGrpSpPr>
          <p:cNvPr id="26" name="Group 25">
            <a:extLst>
              <a:ext uri="{FF2B5EF4-FFF2-40B4-BE49-F238E27FC236}">
                <a16:creationId xmlns:a16="http://schemas.microsoft.com/office/drawing/2014/main" id="{54FA5B52-3F5A-FA8A-94EE-6AE0B2D0B597}"/>
              </a:ext>
            </a:extLst>
          </p:cNvPr>
          <p:cNvGrpSpPr/>
          <p:nvPr/>
        </p:nvGrpSpPr>
        <p:grpSpPr>
          <a:xfrm>
            <a:off x="4301205" y="1741424"/>
            <a:ext cx="2931794" cy="864000"/>
            <a:chOff x="3345252" y="454350"/>
            <a:chExt cx="2931794" cy="864000"/>
          </a:xfrm>
          <a:solidFill>
            <a:schemeClr val="bg1">
              <a:lumMod val="65000"/>
              <a:alpha val="80000"/>
            </a:schemeClr>
          </a:solidFill>
        </p:grpSpPr>
        <p:sp>
          <p:nvSpPr>
            <p:cNvPr id="36" name="Rectangle 35">
              <a:extLst>
                <a:ext uri="{FF2B5EF4-FFF2-40B4-BE49-F238E27FC236}">
                  <a16:creationId xmlns:a16="http://schemas.microsoft.com/office/drawing/2014/main" id="{C74A08E7-B10B-C24B-4EA4-D7B52DCD5044}"/>
                </a:ext>
              </a:extLst>
            </p:cNvPr>
            <p:cNvSpPr/>
            <p:nvPr/>
          </p:nvSpPr>
          <p:spPr>
            <a:xfrm>
              <a:off x="3345252" y="454350"/>
              <a:ext cx="2931794" cy="864000"/>
            </a:xfrm>
            <a:prstGeom prst="rect">
              <a:avLst/>
            </a:prstGeom>
            <a:grpFill/>
          </p:spPr>
          <p:style>
            <a:lnRef idx="1">
              <a:schemeClr val="dk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37" name="TextBox 36">
              <a:extLst>
                <a:ext uri="{FF2B5EF4-FFF2-40B4-BE49-F238E27FC236}">
                  <a16:creationId xmlns:a16="http://schemas.microsoft.com/office/drawing/2014/main" id="{6D967AF8-064B-3DB4-CAF8-B11C04456450}"/>
                </a:ext>
              </a:extLst>
            </p:cNvPr>
            <p:cNvSpPr txBox="1"/>
            <p:nvPr/>
          </p:nvSpPr>
          <p:spPr>
            <a:xfrm>
              <a:off x="3345252" y="454350"/>
              <a:ext cx="2931794" cy="8640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121920" rIns="213360" bIns="121920" numCol="1" spcCol="1270" anchor="ctr" anchorCtr="0">
              <a:noAutofit/>
            </a:bodyPr>
            <a:lstStyle/>
            <a:p>
              <a:pPr algn="ctr" defTabSz="1333500">
                <a:lnSpc>
                  <a:spcPct val="90000"/>
                </a:lnSpc>
                <a:spcBef>
                  <a:spcPct val="0"/>
                </a:spcBef>
                <a:spcAft>
                  <a:spcPct val="35000"/>
                </a:spcAft>
              </a:pPr>
              <a:r>
                <a:rPr lang="nb-NO" sz="2400"/>
                <a:t>2. </a:t>
              </a:r>
              <a:r>
                <a:rPr lang="nb-NO" sz="2400" err="1"/>
                <a:t>Sensing</a:t>
              </a:r>
              <a:endParaRPr lang="de-CH" sz="2400" kern="1200" err="1">
                <a:cs typeface="Arial"/>
              </a:endParaRPr>
            </a:p>
          </p:txBody>
        </p:sp>
      </p:grpSp>
      <p:grpSp>
        <p:nvGrpSpPr>
          <p:cNvPr id="27" name="Group 26">
            <a:extLst>
              <a:ext uri="{FF2B5EF4-FFF2-40B4-BE49-F238E27FC236}">
                <a16:creationId xmlns:a16="http://schemas.microsoft.com/office/drawing/2014/main" id="{E3B367CB-F8C5-B03E-1463-3FC361E17812}"/>
              </a:ext>
            </a:extLst>
          </p:cNvPr>
          <p:cNvGrpSpPr/>
          <p:nvPr/>
        </p:nvGrpSpPr>
        <p:grpSpPr>
          <a:xfrm>
            <a:off x="4301205" y="2605424"/>
            <a:ext cx="2931794" cy="2964600"/>
            <a:chOff x="3345252" y="1318350"/>
            <a:chExt cx="2931794" cy="2964600"/>
          </a:xfrm>
          <a:noFill/>
        </p:grpSpPr>
        <p:sp>
          <p:nvSpPr>
            <p:cNvPr id="34" name="Rectangle 33">
              <a:extLst>
                <a:ext uri="{FF2B5EF4-FFF2-40B4-BE49-F238E27FC236}">
                  <a16:creationId xmlns:a16="http://schemas.microsoft.com/office/drawing/2014/main" id="{6852FF3A-89FE-CC17-9174-4693460E109B}"/>
                </a:ext>
              </a:extLst>
            </p:cNvPr>
            <p:cNvSpPr/>
            <p:nvPr/>
          </p:nvSpPr>
          <p:spPr>
            <a:xfrm>
              <a:off x="3345252" y="1318350"/>
              <a:ext cx="2931794" cy="2964600"/>
            </a:xfrm>
            <a:prstGeom prst="rect">
              <a:avLst/>
            </a:prstGeom>
            <a:grpFill/>
            <a:ln w="25400">
              <a:solidFill>
                <a:schemeClr val="bg1">
                  <a:lumMod val="65000"/>
                </a:schemeClr>
              </a:solidFill>
            </a:ln>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2">
              <a:schemeClr val="dk2">
                <a:alpha val="90000"/>
                <a:tint val="40000"/>
                <a:hueOff val="0"/>
                <a:satOff val="0"/>
                <a:lumOff val="0"/>
                <a:alphaOff val="0"/>
              </a:schemeClr>
            </a:effectRef>
            <a:fontRef idx="minor">
              <a:schemeClr val="dk1">
                <a:hueOff val="0"/>
                <a:satOff val="0"/>
                <a:lumOff val="0"/>
                <a:alphaOff val="0"/>
              </a:schemeClr>
            </a:fontRef>
          </p:style>
        </p:sp>
        <p:sp>
          <p:nvSpPr>
            <p:cNvPr id="35" name="TextBox 34">
              <a:extLst>
                <a:ext uri="{FF2B5EF4-FFF2-40B4-BE49-F238E27FC236}">
                  <a16:creationId xmlns:a16="http://schemas.microsoft.com/office/drawing/2014/main" id="{01CE86D1-2DC2-B0A4-4813-6391A35EEA50}"/>
                </a:ext>
              </a:extLst>
            </p:cNvPr>
            <p:cNvSpPr txBox="1"/>
            <p:nvPr/>
          </p:nvSpPr>
          <p:spPr>
            <a:xfrm>
              <a:off x="3345252" y="1318350"/>
              <a:ext cx="2931794" cy="2964600"/>
            </a:xfrm>
            <a:prstGeom prst="rect">
              <a:avLst/>
            </a:prstGeom>
            <a:grpFill/>
            <a:ln w="25400">
              <a:solidFill>
                <a:schemeClr val="bg1">
                  <a:lumMod val="6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0020" tIns="160020" rIns="213360" bIns="240030" numCol="1" spcCol="1270" anchor="t" anchorCtr="0">
              <a:noAutofit/>
            </a:bodyPr>
            <a:lstStyle/>
            <a:p>
              <a:pPr marL="285750" lvl="1" indent="-285750" defTabSz="1333500">
                <a:lnSpc>
                  <a:spcPct val="90000"/>
                </a:lnSpc>
                <a:spcBef>
                  <a:spcPct val="0"/>
                </a:spcBef>
                <a:spcAft>
                  <a:spcPct val="15000"/>
                </a:spcAft>
                <a:buChar char="•"/>
              </a:pPr>
              <a:r>
                <a:rPr lang="en-US" sz="2400"/>
                <a:t>Nanoscale </a:t>
              </a:r>
              <a:r>
                <a:rPr lang="en-US" sz="2400" kern="1200"/>
                <a:t>spatial resolution</a:t>
              </a:r>
              <a:r>
                <a:rPr lang="en-US" sz="2400"/>
                <a:t> </a:t>
              </a:r>
              <a:endParaRPr lang="en-US" sz="2400" kern="1200"/>
            </a:p>
            <a:p>
              <a:pPr marL="285750" lvl="1" indent="-285750" algn="l" defTabSz="1333500">
                <a:lnSpc>
                  <a:spcPct val="90000"/>
                </a:lnSpc>
                <a:spcBef>
                  <a:spcPct val="0"/>
                </a:spcBef>
                <a:spcAft>
                  <a:spcPct val="15000"/>
                </a:spcAft>
                <a:buChar char="•"/>
              </a:pPr>
              <a:endParaRPr lang="de-CH" sz="2400" kern="1200"/>
            </a:p>
            <a:p>
              <a:pPr marL="285750" lvl="1" indent="-285750" defTabSz="1333500">
                <a:lnSpc>
                  <a:spcPct val="90000"/>
                </a:lnSpc>
                <a:spcBef>
                  <a:spcPct val="0"/>
                </a:spcBef>
                <a:spcAft>
                  <a:spcPct val="15000"/>
                </a:spcAft>
                <a:buChar char="•"/>
              </a:pPr>
              <a:r>
                <a:rPr lang="nb-NO" sz="2400">
                  <a:cs typeface="Arial"/>
                </a:rPr>
                <a:t>Fast </a:t>
              </a:r>
              <a:r>
                <a:rPr lang="nb-NO" sz="2400" err="1">
                  <a:cs typeface="Arial"/>
                </a:rPr>
                <a:t>response</a:t>
              </a:r>
              <a:endParaRPr lang="nb-NO" sz="2400" kern="1200" err="1">
                <a:cs typeface="Arial"/>
              </a:endParaRPr>
            </a:p>
          </p:txBody>
        </p:sp>
      </p:grpSp>
      <p:grpSp>
        <p:nvGrpSpPr>
          <p:cNvPr id="28" name="Group 27">
            <a:extLst>
              <a:ext uri="{FF2B5EF4-FFF2-40B4-BE49-F238E27FC236}">
                <a16:creationId xmlns:a16="http://schemas.microsoft.com/office/drawing/2014/main" id="{DEBADE71-E258-6290-5C32-ECA3313BEEDE}"/>
              </a:ext>
            </a:extLst>
          </p:cNvPr>
          <p:cNvGrpSpPr/>
          <p:nvPr/>
        </p:nvGrpSpPr>
        <p:grpSpPr>
          <a:xfrm>
            <a:off x="683217" y="1761477"/>
            <a:ext cx="2931794" cy="864000"/>
            <a:chOff x="6687498" y="454350"/>
            <a:chExt cx="2931794" cy="864000"/>
          </a:xfrm>
          <a:solidFill>
            <a:schemeClr val="bg1">
              <a:lumMod val="65000"/>
              <a:alpha val="80000"/>
            </a:schemeClr>
          </a:solidFill>
        </p:grpSpPr>
        <p:sp>
          <p:nvSpPr>
            <p:cNvPr id="32" name="Rectangle 31">
              <a:extLst>
                <a:ext uri="{FF2B5EF4-FFF2-40B4-BE49-F238E27FC236}">
                  <a16:creationId xmlns:a16="http://schemas.microsoft.com/office/drawing/2014/main" id="{515827EC-D350-9B69-A0A9-A58B8675EC05}"/>
                </a:ext>
              </a:extLst>
            </p:cNvPr>
            <p:cNvSpPr/>
            <p:nvPr/>
          </p:nvSpPr>
          <p:spPr>
            <a:xfrm>
              <a:off x="6687498" y="454350"/>
              <a:ext cx="2931794" cy="864000"/>
            </a:xfrm>
            <a:prstGeom prst="rect">
              <a:avLst/>
            </a:prstGeom>
            <a:grpFill/>
          </p:spPr>
          <p:style>
            <a:lnRef idx="1">
              <a:schemeClr val="dk2">
                <a:hueOff val="0"/>
                <a:satOff val="0"/>
                <a:lumOff val="0"/>
                <a:alphaOff val="0"/>
              </a:schemeClr>
            </a:lnRef>
            <a:fillRef idx="3">
              <a:schemeClr val="dk2">
                <a:hueOff val="0"/>
                <a:satOff val="0"/>
                <a:lumOff val="0"/>
                <a:alphaOff val="0"/>
              </a:schemeClr>
            </a:fillRef>
            <a:effectRef idx="3">
              <a:schemeClr val="dk2">
                <a:hueOff val="0"/>
                <a:satOff val="0"/>
                <a:lumOff val="0"/>
                <a:alphaOff val="0"/>
              </a:schemeClr>
            </a:effectRef>
            <a:fontRef idx="minor">
              <a:schemeClr val="lt1"/>
            </a:fontRef>
          </p:style>
        </p:sp>
        <p:sp>
          <p:nvSpPr>
            <p:cNvPr id="33" name="TextBox 32">
              <a:extLst>
                <a:ext uri="{FF2B5EF4-FFF2-40B4-BE49-F238E27FC236}">
                  <a16:creationId xmlns:a16="http://schemas.microsoft.com/office/drawing/2014/main" id="{5D793CEB-17F5-A037-7C65-2218FC71742A}"/>
                </a:ext>
              </a:extLst>
            </p:cNvPr>
            <p:cNvSpPr txBox="1"/>
            <p:nvPr/>
          </p:nvSpPr>
          <p:spPr>
            <a:xfrm>
              <a:off x="6687498" y="454350"/>
              <a:ext cx="2931794" cy="8640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213360" tIns="121920" rIns="213360" bIns="121920" numCol="1" spcCol="1270" anchor="ctr" anchorCtr="0">
              <a:noAutofit/>
            </a:bodyPr>
            <a:lstStyle/>
            <a:p>
              <a:pPr algn="ctr" defTabSz="1333500">
                <a:lnSpc>
                  <a:spcPct val="90000"/>
                </a:lnSpc>
                <a:spcBef>
                  <a:spcPct val="0"/>
                </a:spcBef>
                <a:spcAft>
                  <a:spcPct val="35000"/>
                </a:spcAft>
              </a:pPr>
              <a:r>
                <a:rPr lang="nb-NO" sz="2400"/>
                <a:t>1. </a:t>
              </a:r>
              <a:r>
                <a:rPr lang="nb-NO" sz="2400" kern="1200"/>
                <a:t>Computing</a:t>
              </a:r>
              <a:r>
                <a:rPr lang="nb-NO" sz="2400"/>
                <a:t> </a:t>
              </a:r>
              <a:endParaRPr lang="de-CH" sz="2400" kern="1200"/>
            </a:p>
          </p:txBody>
        </p:sp>
      </p:grpSp>
      <p:grpSp>
        <p:nvGrpSpPr>
          <p:cNvPr id="29" name="Group 28">
            <a:extLst>
              <a:ext uri="{FF2B5EF4-FFF2-40B4-BE49-F238E27FC236}">
                <a16:creationId xmlns:a16="http://schemas.microsoft.com/office/drawing/2014/main" id="{FFE1BC32-DEDB-44AF-091F-C3AD28C4164A}"/>
              </a:ext>
            </a:extLst>
          </p:cNvPr>
          <p:cNvGrpSpPr/>
          <p:nvPr/>
        </p:nvGrpSpPr>
        <p:grpSpPr>
          <a:xfrm>
            <a:off x="683217" y="2625477"/>
            <a:ext cx="2931794" cy="2964600"/>
            <a:chOff x="6687498" y="1318350"/>
            <a:chExt cx="2931794" cy="2964600"/>
          </a:xfrm>
          <a:noFill/>
        </p:grpSpPr>
        <p:sp>
          <p:nvSpPr>
            <p:cNvPr id="30" name="Rectangle 29">
              <a:extLst>
                <a:ext uri="{FF2B5EF4-FFF2-40B4-BE49-F238E27FC236}">
                  <a16:creationId xmlns:a16="http://schemas.microsoft.com/office/drawing/2014/main" id="{F920E8CD-F1A8-10A4-85BD-4611583A959E}"/>
                </a:ext>
              </a:extLst>
            </p:cNvPr>
            <p:cNvSpPr/>
            <p:nvPr/>
          </p:nvSpPr>
          <p:spPr>
            <a:xfrm>
              <a:off x="6687498" y="1318350"/>
              <a:ext cx="2931794" cy="2964600"/>
            </a:xfrm>
            <a:prstGeom prst="rect">
              <a:avLst/>
            </a:prstGeom>
            <a:grpFill/>
            <a:ln w="25400">
              <a:solidFill>
                <a:schemeClr val="bg1">
                  <a:lumMod val="65000"/>
                </a:schemeClr>
              </a:solidFill>
            </a:ln>
          </p:spPr>
          <p:style>
            <a:lnRef idx="1">
              <a:schemeClr val="dk2">
                <a:alpha val="90000"/>
                <a:tint val="40000"/>
                <a:hueOff val="0"/>
                <a:satOff val="0"/>
                <a:lumOff val="0"/>
                <a:alphaOff val="0"/>
              </a:schemeClr>
            </a:lnRef>
            <a:fillRef idx="1">
              <a:schemeClr val="dk2">
                <a:alpha val="90000"/>
                <a:tint val="40000"/>
                <a:hueOff val="0"/>
                <a:satOff val="0"/>
                <a:lumOff val="0"/>
                <a:alphaOff val="0"/>
              </a:schemeClr>
            </a:fillRef>
            <a:effectRef idx="2">
              <a:schemeClr val="dk2">
                <a:alpha val="90000"/>
                <a:tint val="40000"/>
                <a:hueOff val="0"/>
                <a:satOff val="0"/>
                <a:lumOff val="0"/>
                <a:alphaOff val="0"/>
              </a:schemeClr>
            </a:effectRef>
            <a:fontRef idx="minor">
              <a:schemeClr val="dk1">
                <a:hueOff val="0"/>
                <a:satOff val="0"/>
                <a:lumOff val="0"/>
                <a:alphaOff val="0"/>
              </a:schemeClr>
            </a:fontRef>
          </p:style>
        </p:sp>
        <p:sp>
          <p:nvSpPr>
            <p:cNvPr id="31" name="TextBox 30">
              <a:extLst>
                <a:ext uri="{FF2B5EF4-FFF2-40B4-BE49-F238E27FC236}">
                  <a16:creationId xmlns:a16="http://schemas.microsoft.com/office/drawing/2014/main" id="{90CED22D-2ECD-E105-52AE-65FADF099B41}"/>
                </a:ext>
              </a:extLst>
            </p:cNvPr>
            <p:cNvSpPr txBox="1"/>
            <p:nvPr/>
          </p:nvSpPr>
          <p:spPr>
            <a:xfrm>
              <a:off x="6687498" y="1318350"/>
              <a:ext cx="2931794" cy="2964600"/>
            </a:xfrm>
            <a:prstGeom prst="rect">
              <a:avLst/>
            </a:prstGeom>
            <a:grpFill/>
            <a:ln w="25400">
              <a:solidFill>
                <a:schemeClr val="bg1">
                  <a:lumMod val="65000"/>
                </a:schemeClr>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60020" tIns="160020" rIns="213360" bIns="240030" numCol="1" spcCol="1270" anchor="t" anchorCtr="0">
              <a:noAutofit/>
            </a:bodyPr>
            <a:lstStyle/>
            <a:p>
              <a:pPr marL="285750" lvl="1" indent="-285750" algn="l" defTabSz="1333500">
                <a:lnSpc>
                  <a:spcPct val="90000"/>
                </a:lnSpc>
                <a:spcBef>
                  <a:spcPct val="0"/>
                </a:spcBef>
                <a:spcAft>
                  <a:spcPct val="15000"/>
                </a:spcAft>
                <a:buChar char="•"/>
              </a:pPr>
              <a:r>
                <a:rPr lang="nb-NO" sz="2400" kern="1200"/>
                <a:t>Information processing </a:t>
              </a:r>
            </a:p>
            <a:p>
              <a:pPr marL="285750" lvl="1" indent="-285750" algn="l" defTabSz="1333500">
                <a:lnSpc>
                  <a:spcPct val="90000"/>
                </a:lnSpc>
                <a:spcBef>
                  <a:spcPct val="0"/>
                </a:spcBef>
                <a:spcAft>
                  <a:spcPct val="15000"/>
                </a:spcAft>
                <a:buChar char="•"/>
              </a:pPr>
              <a:endParaRPr lang="nb-NO" sz="2400"/>
            </a:p>
            <a:p>
              <a:pPr marL="285750" lvl="1" indent="-285750" algn="l" defTabSz="1333500">
                <a:lnSpc>
                  <a:spcPct val="90000"/>
                </a:lnSpc>
                <a:spcBef>
                  <a:spcPct val="0"/>
                </a:spcBef>
                <a:spcAft>
                  <a:spcPct val="15000"/>
                </a:spcAft>
                <a:buChar char="•"/>
              </a:pPr>
              <a:r>
                <a:rPr lang="nb-NO" sz="2400" kern="1200"/>
                <a:t>Solve tasks not possible with classical computing </a:t>
              </a:r>
              <a:endParaRPr lang="de-CH" sz="2400" kern="1200"/>
            </a:p>
          </p:txBody>
        </p:sp>
      </p:grpSp>
      <p:sp>
        <p:nvSpPr>
          <p:cNvPr id="43" name="Title 2"/>
          <p:cNvSpPr txBox="1">
            <a:spLocks/>
          </p:cNvSpPr>
          <p:nvPr/>
        </p:nvSpPr>
        <p:spPr>
          <a:xfrm>
            <a:off x="360044" y="360045"/>
            <a:ext cx="11471910" cy="542658"/>
          </a:xfrm>
          <a:prstGeom prst="rect">
            <a:avLst/>
          </a:prstGeom>
        </p:spPr>
        <p:txBody>
          <a:bodyPr vert="horz" lIns="0" tIns="0" rIns="0" bIns="0" rtlCol="0" anchor="t">
            <a:noAutofit/>
          </a:bodyPr>
          <a:lstStyle>
            <a:lvl1pPr algn="l" defTabSz="914446" rtl="0" eaLnBrk="1" latinLnBrk="0" hangingPunct="1">
              <a:lnSpc>
                <a:spcPct val="90000"/>
              </a:lnSpc>
              <a:spcBef>
                <a:spcPct val="0"/>
              </a:spcBef>
              <a:buNone/>
              <a:defRPr sz="3500" kern="1200">
                <a:solidFill>
                  <a:schemeClr val="tx1"/>
                </a:solidFill>
                <a:latin typeface="+mj-lt"/>
                <a:ea typeface="+mj-ea"/>
                <a:cs typeface="+mj-cs"/>
              </a:defRPr>
            </a:lvl1pPr>
          </a:lstStyle>
          <a:p>
            <a:r>
              <a:rPr lang="nb-NO"/>
              <a:t>The 2</a:t>
            </a:r>
            <a:r>
              <a:rPr lang="nb-NO" baseline="30000"/>
              <a:t>nd</a:t>
            </a:r>
            <a:r>
              <a:rPr lang="nb-NO"/>
              <a:t> </a:t>
            </a:r>
            <a:r>
              <a:rPr lang="nb-NO" err="1"/>
              <a:t>quantum</a:t>
            </a:r>
            <a:r>
              <a:rPr lang="nb-NO"/>
              <a:t> </a:t>
            </a:r>
            <a:r>
              <a:rPr lang="nb-NO" err="1"/>
              <a:t>revolution</a:t>
            </a:r>
            <a:r>
              <a:rPr lang="nb-NO"/>
              <a:t>: </a:t>
            </a:r>
            <a:br>
              <a:rPr lang="nb-NO">
                <a:cs typeface="Arial"/>
              </a:rPr>
            </a:br>
            <a:r>
              <a:rPr lang="nb-NO">
                <a:cs typeface="Arial"/>
              </a:rPr>
              <a:t>Direct </a:t>
            </a:r>
            <a:r>
              <a:rPr lang="nb-NO" err="1">
                <a:cs typeface="Arial"/>
              </a:rPr>
              <a:t>control</a:t>
            </a:r>
            <a:r>
              <a:rPr lang="nb-NO">
                <a:cs typeface="Arial"/>
              </a:rPr>
              <a:t> over </a:t>
            </a:r>
            <a:r>
              <a:rPr lang="nb-NO" err="1">
                <a:cs typeface="Arial"/>
              </a:rPr>
              <a:t>quantum</a:t>
            </a:r>
            <a:r>
              <a:rPr lang="nb-NO">
                <a:cs typeface="Arial"/>
              </a:rPr>
              <a:t> systems </a:t>
            </a:r>
            <a:endParaRPr lang="nb-NO" err="1">
              <a:cs typeface="Arial"/>
            </a:endParaRPr>
          </a:p>
        </p:txBody>
      </p:sp>
    </p:spTree>
    <p:extLst>
      <p:ext uri="{BB962C8B-B14F-4D97-AF65-F5344CB8AC3E}">
        <p14:creationId xmlns:p14="http://schemas.microsoft.com/office/powerpoint/2010/main" val="290468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EEA5BC-54C8-FA64-F634-8F0929C949B8}"/>
              </a:ext>
            </a:extLst>
          </p:cNvPr>
          <p:cNvSpPr>
            <a:spLocks noGrp="1"/>
          </p:cNvSpPr>
          <p:nvPr>
            <p:ph type="title"/>
          </p:nvPr>
        </p:nvSpPr>
        <p:spPr/>
        <p:txBody>
          <a:bodyPr>
            <a:normAutofit/>
          </a:bodyPr>
          <a:lstStyle/>
          <a:p>
            <a:r>
              <a:rPr lang="nb-NO" sz="3200">
                <a:latin typeface="Arial"/>
                <a:cs typeface="Arial"/>
              </a:rPr>
              <a:t>Quantum </a:t>
            </a:r>
            <a:r>
              <a:rPr lang="nb-NO" sz="3200" err="1">
                <a:latin typeface="Arial"/>
                <a:cs typeface="Arial"/>
              </a:rPr>
              <a:t>technology</a:t>
            </a:r>
            <a:r>
              <a:rPr lang="nb-NO" sz="3200">
                <a:latin typeface="Arial"/>
                <a:cs typeface="Arial"/>
              </a:rPr>
              <a:t> </a:t>
            </a:r>
            <a:r>
              <a:rPr lang="nb-NO" sz="3200" err="1">
                <a:latin typeface="Arial"/>
                <a:cs typeface="Arial"/>
              </a:rPr>
              <a:t>promises</a:t>
            </a:r>
            <a:r>
              <a:rPr lang="nb-NO" sz="3200">
                <a:latin typeface="Arial"/>
                <a:cs typeface="Arial"/>
              </a:rPr>
              <a:t> new </a:t>
            </a:r>
            <a:r>
              <a:rPr lang="nb-NO" sz="3200" err="1">
                <a:latin typeface="Arial"/>
                <a:cs typeface="Arial"/>
              </a:rPr>
              <a:t>opportunities</a:t>
            </a:r>
            <a:endParaRPr lang="nb-NO" sz="3200">
              <a:latin typeface="Arial"/>
              <a:cs typeface="Arial"/>
            </a:endParaRPr>
          </a:p>
        </p:txBody>
      </p:sp>
      <p:graphicFrame>
        <p:nvGraphicFramePr>
          <p:cNvPr id="6" name="Content Placeholder 9">
            <a:extLst>
              <a:ext uri="{FF2B5EF4-FFF2-40B4-BE49-F238E27FC236}">
                <a16:creationId xmlns:a16="http://schemas.microsoft.com/office/drawing/2014/main" id="{D642C8DD-2C6E-3B31-418D-BB83427CC378}"/>
              </a:ext>
            </a:extLst>
          </p:cNvPr>
          <p:cNvGraphicFramePr>
            <a:graphicFrameLocks noGrp="1"/>
          </p:cNvGraphicFramePr>
          <p:nvPr>
            <p:extLst>
              <p:ext uri="{D42A27DB-BD31-4B8C-83A1-F6EECF244321}">
                <p14:modId xmlns:p14="http://schemas.microsoft.com/office/powerpoint/2010/main" val="2728369723"/>
              </p:ext>
            </p:extLst>
          </p:nvPr>
        </p:nvGraphicFramePr>
        <p:xfrm>
          <a:off x="676198" y="1082675"/>
          <a:ext cx="10839600" cy="44342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86C238EE-1915-02B1-489B-376689FA26CC}"/>
              </a:ext>
            </a:extLst>
          </p:cNvPr>
          <p:cNvPicPr>
            <a:picLocks noChangeAspect="1" noChangeArrowheads="1"/>
          </p:cNvPicPr>
          <p:nvPr/>
        </p:nvPicPr>
        <p:blipFill>
          <a:blip r:embed="rId8" cstate="hqprint">
            <a:extLst>
              <a:ext uri="{28A0092B-C50C-407E-A947-70E740481C1C}">
                <a14:useLocalDpi xmlns:a14="http://schemas.microsoft.com/office/drawing/2010/main" val="0"/>
              </a:ext>
            </a:extLst>
          </a:blip>
          <a:srcRect/>
          <a:stretch>
            <a:fillRect/>
          </a:stretch>
        </p:blipFill>
        <p:spPr bwMode="auto">
          <a:xfrm>
            <a:off x="7858664" y="1082674"/>
            <a:ext cx="1889585" cy="10628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With Quantum Computing's Rise, Cybersecurity Takes Center Stage | WIRED">
            <a:extLst>
              <a:ext uri="{FF2B5EF4-FFF2-40B4-BE49-F238E27FC236}">
                <a16:creationId xmlns:a16="http://schemas.microsoft.com/office/drawing/2014/main" id="{B3090B48-899E-F8DC-8F9E-BEB9CF746F81}"/>
              </a:ext>
            </a:extLst>
          </p:cNvPr>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9245601" y="2530140"/>
            <a:ext cx="1889585" cy="1062892"/>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7">
            <a:extLst>
              <a:ext uri="{FF2B5EF4-FFF2-40B4-BE49-F238E27FC236}">
                <a16:creationId xmlns:a16="http://schemas.microsoft.com/office/drawing/2014/main" id="{E547F90E-5287-B5DC-D8A4-F73E19E8CA0C}"/>
              </a:ext>
            </a:extLst>
          </p:cNvPr>
          <p:cNvPicPr>
            <a:picLocks noChangeAspect="1"/>
          </p:cNvPicPr>
          <p:nvPr/>
        </p:nvPicPr>
        <p:blipFill>
          <a:blip r:embed="rId10"/>
          <a:stretch>
            <a:fillRect/>
          </a:stretch>
        </p:blipFill>
        <p:spPr>
          <a:xfrm>
            <a:off x="2072749" y="2465742"/>
            <a:ext cx="1805750" cy="1383883"/>
          </a:xfrm>
          <a:prstGeom prst="rect">
            <a:avLst/>
          </a:prstGeom>
          <a:effectLst>
            <a:outerShdw blurRad="50800" dist="50800" dir="5400000" algn="ctr" rotWithShape="0">
              <a:srgbClr val="010000">
                <a:alpha val="0"/>
              </a:srgbClr>
            </a:outerShdw>
          </a:effectLst>
        </p:spPr>
      </p:pic>
      <p:pic>
        <p:nvPicPr>
          <p:cNvPr id="10" name="Picture 9">
            <a:extLst>
              <a:ext uri="{FF2B5EF4-FFF2-40B4-BE49-F238E27FC236}">
                <a16:creationId xmlns:a16="http://schemas.microsoft.com/office/drawing/2014/main" id="{986E546A-79E7-7E50-FA81-269FE94704AF}"/>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3133934" y="1001965"/>
            <a:ext cx="1034688" cy="1373791"/>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20">
            <a:extLst>
              <a:ext uri="{FF2B5EF4-FFF2-40B4-BE49-F238E27FC236}">
                <a16:creationId xmlns:a16="http://schemas.microsoft.com/office/drawing/2014/main" id="{3F6FFD34-3434-0D87-16B7-C7E77535747E}"/>
              </a:ext>
            </a:extLst>
          </p:cNvPr>
          <p:cNvPicPr>
            <a:picLocks noChangeAspect="1"/>
          </p:cNvPicPr>
          <p:nvPr/>
        </p:nvPicPr>
        <p:blipFill>
          <a:blip r:embed="rId12"/>
          <a:srcRect l="21839" r="21839"/>
          <a:stretch>
            <a:fillRect/>
          </a:stretch>
        </p:blipFill>
        <p:spPr>
          <a:xfrm>
            <a:off x="7132363" y="5201790"/>
            <a:ext cx="1233464" cy="1233464"/>
          </a:xfrm>
          <a:prstGeom prst="rect">
            <a:avLst/>
          </a:prstGeom>
        </p:spPr>
      </p:pic>
      <p:pic>
        <p:nvPicPr>
          <p:cNvPr id="19" name="Picture 18">
            <a:extLst>
              <a:ext uri="{FF2B5EF4-FFF2-40B4-BE49-F238E27FC236}">
                <a16:creationId xmlns:a16="http://schemas.microsoft.com/office/drawing/2014/main" id="{1B98FC74-55A3-BA38-6D5B-1096C65710AF}"/>
              </a:ext>
            </a:extLst>
          </p:cNvPr>
          <p:cNvPicPr>
            <a:picLocks noChangeAspect="1"/>
          </p:cNvPicPr>
          <p:nvPr/>
        </p:nvPicPr>
        <p:blipFill>
          <a:blip r:embed="rId13"/>
          <a:srcRect l="12286" r="12286"/>
          <a:stretch>
            <a:fillRect/>
          </a:stretch>
        </p:blipFill>
        <p:spPr>
          <a:xfrm>
            <a:off x="10124477" y="590594"/>
            <a:ext cx="1393344" cy="1393344"/>
          </a:xfrm>
          <a:prstGeom prst="rect">
            <a:avLst/>
          </a:prstGeom>
        </p:spPr>
      </p:pic>
      <p:pic>
        <p:nvPicPr>
          <p:cNvPr id="20" name="Picture 19">
            <a:extLst>
              <a:ext uri="{FF2B5EF4-FFF2-40B4-BE49-F238E27FC236}">
                <a16:creationId xmlns:a16="http://schemas.microsoft.com/office/drawing/2014/main" id="{FFCEC5BE-A047-FCD5-40EC-6AD916F1B3EA}"/>
              </a:ext>
            </a:extLst>
          </p:cNvPr>
          <p:cNvPicPr>
            <a:picLocks noChangeAspect="1"/>
          </p:cNvPicPr>
          <p:nvPr/>
        </p:nvPicPr>
        <p:blipFill>
          <a:blip r:embed="rId14"/>
          <a:stretch>
            <a:fillRect/>
          </a:stretch>
        </p:blipFill>
        <p:spPr>
          <a:xfrm>
            <a:off x="10167974" y="4618084"/>
            <a:ext cx="1892831" cy="1260655"/>
          </a:xfrm>
          <a:prstGeom prst="rect">
            <a:avLst/>
          </a:prstGeom>
        </p:spPr>
      </p:pic>
      <p:pic>
        <p:nvPicPr>
          <p:cNvPr id="21" name="Picture 20">
            <a:extLst>
              <a:ext uri="{FF2B5EF4-FFF2-40B4-BE49-F238E27FC236}">
                <a16:creationId xmlns:a16="http://schemas.microsoft.com/office/drawing/2014/main" id="{9199D21C-DC56-A4B0-9F48-2194959D7131}"/>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flipH="1">
            <a:off x="2622283" y="4913131"/>
            <a:ext cx="1699066" cy="1274301"/>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D37E8E20-15B6-AB35-1091-08A6E2103333}"/>
              </a:ext>
            </a:extLst>
          </p:cNvPr>
          <p:cNvGrpSpPr>
            <a:grpSpLocks noChangeAspect="1"/>
          </p:cNvGrpSpPr>
          <p:nvPr/>
        </p:nvGrpSpPr>
        <p:grpSpPr>
          <a:xfrm>
            <a:off x="265940" y="4799457"/>
            <a:ext cx="2083839" cy="696632"/>
            <a:chOff x="4577008" y="2927927"/>
            <a:chExt cx="5044239" cy="1687432"/>
          </a:xfrm>
        </p:grpSpPr>
        <p:sp>
          <p:nvSpPr>
            <p:cNvPr id="23" name="Sun 22">
              <a:extLst>
                <a:ext uri="{FF2B5EF4-FFF2-40B4-BE49-F238E27FC236}">
                  <a16:creationId xmlns:a16="http://schemas.microsoft.com/office/drawing/2014/main" id="{485ACA90-4DDF-BAEE-90DB-E88008E4C7B6}"/>
                </a:ext>
              </a:extLst>
            </p:cNvPr>
            <p:cNvSpPr/>
            <p:nvPr/>
          </p:nvSpPr>
          <p:spPr>
            <a:xfrm>
              <a:off x="4577008" y="2988086"/>
              <a:ext cx="914400" cy="914400"/>
            </a:xfrm>
            <a:prstGeom prst="sun">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sp>
          <p:nvSpPr>
            <p:cNvPr id="24" name="Lightning Bolt 23">
              <a:extLst>
                <a:ext uri="{FF2B5EF4-FFF2-40B4-BE49-F238E27FC236}">
                  <a16:creationId xmlns:a16="http://schemas.microsoft.com/office/drawing/2014/main" id="{46E90123-EAB6-71B0-6012-F7AA7FEBC449}"/>
                </a:ext>
              </a:extLst>
            </p:cNvPr>
            <p:cNvSpPr/>
            <p:nvPr/>
          </p:nvSpPr>
          <p:spPr>
            <a:xfrm>
              <a:off x="6354673" y="3550563"/>
              <a:ext cx="736935" cy="1064796"/>
            </a:xfrm>
            <a:prstGeom prst="lightningBolt">
              <a:avLst/>
            </a:prstGeom>
            <a:gradFill flip="none" rotWithShape="1">
              <a:gsLst>
                <a:gs pos="0">
                  <a:schemeClr val="accent4">
                    <a:lumMod val="0"/>
                    <a:lumOff val="100000"/>
                  </a:schemeClr>
                </a:gs>
                <a:gs pos="35000">
                  <a:schemeClr val="accent4">
                    <a:lumMod val="0"/>
                    <a:lumOff val="100000"/>
                  </a:schemeClr>
                </a:gs>
                <a:gs pos="100000">
                  <a:srgbClr val="B5C1D3"/>
                </a:gs>
              </a:gsLst>
              <a:path path="circle">
                <a:fillToRect l="50000" t="-80000" r="50000" b="180000"/>
              </a:path>
              <a:tileRect/>
            </a:gra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sp>
          <p:nvSpPr>
            <p:cNvPr id="25" name="Cloud 24">
              <a:extLst>
                <a:ext uri="{FF2B5EF4-FFF2-40B4-BE49-F238E27FC236}">
                  <a16:creationId xmlns:a16="http://schemas.microsoft.com/office/drawing/2014/main" id="{D9379055-17CC-C11A-BCA2-2D40065DB201}"/>
                </a:ext>
              </a:extLst>
            </p:cNvPr>
            <p:cNvSpPr/>
            <p:nvPr/>
          </p:nvSpPr>
          <p:spPr>
            <a:xfrm>
              <a:off x="5834307" y="3090355"/>
              <a:ext cx="1173079" cy="709863"/>
            </a:xfrm>
            <a:prstGeom prst="cloud">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sp>
          <p:nvSpPr>
            <p:cNvPr id="26" name="Moon 25">
              <a:extLst>
                <a:ext uri="{FF2B5EF4-FFF2-40B4-BE49-F238E27FC236}">
                  <a16:creationId xmlns:a16="http://schemas.microsoft.com/office/drawing/2014/main" id="{FC66FDC2-8188-D6E9-4DEB-CE5AF76C8585}"/>
                </a:ext>
              </a:extLst>
            </p:cNvPr>
            <p:cNvSpPr/>
            <p:nvPr/>
          </p:nvSpPr>
          <p:spPr>
            <a:xfrm>
              <a:off x="7476618" y="2927927"/>
              <a:ext cx="625643" cy="1034717"/>
            </a:xfrm>
            <a:prstGeom prst="moon">
              <a:avLst/>
            </a:prstGeom>
            <a:solidFill>
              <a:srgbClr val="B5C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sp>
          <p:nvSpPr>
            <p:cNvPr id="27" name="Teardrop 26">
              <a:extLst>
                <a:ext uri="{FF2B5EF4-FFF2-40B4-BE49-F238E27FC236}">
                  <a16:creationId xmlns:a16="http://schemas.microsoft.com/office/drawing/2014/main" id="{BF29D8C0-1E4A-4641-1E21-BA2E54837733}"/>
                </a:ext>
              </a:extLst>
            </p:cNvPr>
            <p:cNvSpPr>
              <a:spLocks noChangeAspect="1"/>
            </p:cNvSpPr>
            <p:nvPr/>
          </p:nvSpPr>
          <p:spPr>
            <a:xfrm rot="19527807">
              <a:off x="8529878" y="3853828"/>
              <a:ext cx="216588" cy="217634"/>
            </a:xfrm>
            <a:prstGeom prst="teardrop">
              <a:avLst>
                <a:gd name="adj" fmla="val 122621"/>
              </a:avLst>
            </a:prstGeom>
            <a:solidFill>
              <a:srgbClr val="4B5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sp>
          <p:nvSpPr>
            <p:cNvPr id="28" name="Cloud 27">
              <a:extLst>
                <a:ext uri="{FF2B5EF4-FFF2-40B4-BE49-F238E27FC236}">
                  <a16:creationId xmlns:a16="http://schemas.microsoft.com/office/drawing/2014/main" id="{D7CB30CC-A477-0790-8D28-99AE3E16E637}"/>
                </a:ext>
              </a:extLst>
            </p:cNvPr>
            <p:cNvSpPr/>
            <p:nvPr/>
          </p:nvSpPr>
          <p:spPr>
            <a:xfrm>
              <a:off x="8448168" y="3090355"/>
              <a:ext cx="1173079" cy="709863"/>
            </a:xfrm>
            <a:prstGeom prst="cloud">
              <a:avLst/>
            </a:prstGeom>
            <a:gradFill flip="none" rotWithShape="1">
              <a:gsLst>
                <a:gs pos="0">
                  <a:schemeClr val="accent3">
                    <a:lumMod val="0"/>
                    <a:lumOff val="100000"/>
                  </a:schemeClr>
                </a:gs>
                <a:gs pos="35000">
                  <a:schemeClr val="accent3">
                    <a:lumMod val="0"/>
                    <a:lumOff val="100000"/>
                  </a:schemeClr>
                </a:gs>
                <a:gs pos="100000">
                  <a:srgbClr val="C2D3FA"/>
                </a:gs>
              </a:gsLst>
              <a:path path="circle">
                <a:fillToRect l="50000" t="-80000" r="50000" b="180000"/>
              </a:path>
              <a:tileRect/>
            </a:gradFill>
            <a:ln>
              <a:solidFill>
                <a:srgbClr val="B5C1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sp>
          <p:nvSpPr>
            <p:cNvPr id="29" name="Teardrop 28">
              <a:extLst>
                <a:ext uri="{FF2B5EF4-FFF2-40B4-BE49-F238E27FC236}">
                  <a16:creationId xmlns:a16="http://schemas.microsoft.com/office/drawing/2014/main" id="{FC503AF7-384B-57DE-9CAD-44239B477CB5}"/>
                </a:ext>
              </a:extLst>
            </p:cNvPr>
            <p:cNvSpPr>
              <a:spLocks noChangeAspect="1"/>
            </p:cNvSpPr>
            <p:nvPr/>
          </p:nvSpPr>
          <p:spPr>
            <a:xfrm rot="19117988">
              <a:off x="8894760" y="3906603"/>
              <a:ext cx="216588" cy="217634"/>
            </a:xfrm>
            <a:prstGeom prst="teardrop">
              <a:avLst>
                <a:gd name="adj" fmla="val 122621"/>
              </a:avLst>
            </a:prstGeom>
            <a:solidFill>
              <a:srgbClr val="4B5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sp>
          <p:nvSpPr>
            <p:cNvPr id="30" name="Teardrop 29">
              <a:extLst>
                <a:ext uri="{FF2B5EF4-FFF2-40B4-BE49-F238E27FC236}">
                  <a16:creationId xmlns:a16="http://schemas.microsoft.com/office/drawing/2014/main" id="{C44EAE5D-3B21-27AD-972B-AE9E525DF885}"/>
                </a:ext>
              </a:extLst>
            </p:cNvPr>
            <p:cNvSpPr>
              <a:spLocks noChangeAspect="1"/>
            </p:cNvSpPr>
            <p:nvPr/>
          </p:nvSpPr>
          <p:spPr>
            <a:xfrm rot="19117988">
              <a:off x="8695710" y="4213076"/>
              <a:ext cx="216588" cy="217634"/>
            </a:xfrm>
            <a:prstGeom prst="teardrop">
              <a:avLst>
                <a:gd name="adj" fmla="val 122621"/>
              </a:avLst>
            </a:prstGeom>
            <a:solidFill>
              <a:srgbClr val="4B5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sp>
          <p:nvSpPr>
            <p:cNvPr id="31" name="Teardrop 30">
              <a:extLst>
                <a:ext uri="{FF2B5EF4-FFF2-40B4-BE49-F238E27FC236}">
                  <a16:creationId xmlns:a16="http://schemas.microsoft.com/office/drawing/2014/main" id="{95824D18-AC26-0571-75AD-E94EB544B140}"/>
                </a:ext>
              </a:extLst>
            </p:cNvPr>
            <p:cNvSpPr>
              <a:spLocks noChangeAspect="1"/>
            </p:cNvSpPr>
            <p:nvPr/>
          </p:nvSpPr>
          <p:spPr>
            <a:xfrm rot="18878818">
              <a:off x="9186004" y="4165228"/>
              <a:ext cx="216588" cy="217634"/>
            </a:xfrm>
            <a:prstGeom prst="teardrop">
              <a:avLst>
                <a:gd name="adj" fmla="val 122621"/>
              </a:avLst>
            </a:prstGeom>
            <a:solidFill>
              <a:srgbClr val="4B5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sp>
          <p:nvSpPr>
            <p:cNvPr id="32" name="Teardrop 31">
              <a:extLst>
                <a:ext uri="{FF2B5EF4-FFF2-40B4-BE49-F238E27FC236}">
                  <a16:creationId xmlns:a16="http://schemas.microsoft.com/office/drawing/2014/main" id="{D39A3146-2640-759C-AF6E-60EC3AAB1A83}"/>
                </a:ext>
              </a:extLst>
            </p:cNvPr>
            <p:cNvSpPr>
              <a:spLocks noChangeAspect="1"/>
            </p:cNvSpPr>
            <p:nvPr/>
          </p:nvSpPr>
          <p:spPr>
            <a:xfrm rot="18258204">
              <a:off x="9338848" y="3839416"/>
              <a:ext cx="216588" cy="217634"/>
            </a:xfrm>
            <a:prstGeom prst="teardrop">
              <a:avLst>
                <a:gd name="adj" fmla="val 122621"/>
              </a:avLst>
            </a:prstGeom>
            <a:solidFill>
              <a:srgbClr val="4B5F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28600" rtl="0" eaLnBrk="1" latinLnBrk="0" hangingPunct="1">
                <a:defRPr sz="900" kern="1200">
                  <a:solidFill>
                    <a:schemeClr val="lt1"/>
                  </a:solidFill>
                  <a:latin typeface="+mn-lt"/>
                  <a:ea typeface="+mn-ea"/>
                  <a:cs typeface="+mn-cs"/>
                </a:defRPr>
              </a:lvl1pPr>
              <a:lvl2pPr marL="228600" algn="l" defTabSz="228600" rtl="0" eaLnBrk="1" latinLnBrk="0" hangingPunct="1">
                <a:defRPr sz="900" kern="1200">
                  <a:solidFill>
                    <a:schemeClr val="lt1"/>
                  </a:solidFill>
                  <a:latin typeface="+mn-lt"/>
                  <a:ea typeface="+mn-ea"/>
                  <a:cs typeface="+mn-cs"/>
                </a:defRPr>
              </a:lvl2pPr>
              <a:lvl3pPr marL="457200" algn="l" defTabSz="228600" rtl="0" eaLnBrk="1" latinLnBrk="0" hangingPunct="1">
                <a:defRPr sz="900" kern="1200">
                  <a:solidFill>
                    <a:schemeClr val="lt1"/>
                  </a:solidFill>
                  <a:latin typeface="+mn-lt"/>
                  <a:ea typeface="+mn-ea"/>
                  <a:cs typeface="+mn-cs"/>
                </a:defRPr>
              </a:lvl3pPr>
              <a:lvl4pPr marL="685800" algn="l" defTabSz="228600" rtl="0" eaLnBrk="1" latinLnBrk="0" hangingPunct="1">
                <a:defRPr sz="900" kern="1200">
                  <a:solidFill>
                    <a:schemeClr val="lt1"/>
                  </a:solidFill>
                  <a:latin typeface="+mn-lt"/>
                  <a:ea typeface="+mn-ea"/>
                  <a:cs typeface="+mn-cs"/>
                </a:defRPr>
              </a:lvl4pPr>
              <a:lvl5pPr marL="914400" algn="l" defTabSz="228600" rtl="0" eaLnBrk="1" latinLnBrk="0" hangingPunct="1">
                <a:defRPr sz="900" kern="1200">
                  <a:solidFill>
                    <a:schemeClr val="lt1"/>
                  </a:solidFill>
                  <a:latin typeface="+mn-lt"/>
                  <a:ea typeface="+mn-ea"/>
                  <a:cs typeface="+mn-cs"/>
                </a:defRPr>
              </a:lvl5pPr>
              <a:lvl6pPr marL="1143000" algn="l" defTabSz="228600" rtl="0" eaLnBrk="1" latinLnBrk="0" hangingPunct="1">
                <a:defRPr sz="900" kern="1200">
                  <a:solidFill>
                    <a:schemeClr val="lt1"/>
                  </a:solidFill>
                  <a:latin typeface="+mn-lt"/>
                  <a:ea typeface="+mn-ea"/>
                  <a:cs typeface="+mn-cs"/>
                </a:defRPr>
              </a:lvl6pPr>
              <a:lvl7pPr marL="1371600" algn="l" defTabSz="228600" rtl="0" eaLnBrk="1" latinLnBrk="0" hangingPunct="1">
                <a:defRPr sz="900" kern="1200">
                  <a:solidFill>
                    <a:schemeClr val="lt1"/>
                  </a:solidFill>
                  <a:latin typeface="+mn-lt"/>
                  <a:ea typeface="+mn-ea"/>
                  <a:cs typeface="+mn-cs"/>
                </a:defRPr>
              </a:lvl7pPr>
              <a:lvl8pPr marL="1600200" algn="l" defTabSz="228600" rtl="0" eaLnBrk="1" latinLnBrk="0" hangingPunct="1">
                <a:defRPr sz="900" kern="1200">
                  <a:solidFill>
                    <a:schemeClr val="lt1"/>
                  </a:solidFill>
                  <a:latin typeface="+mn-lt"/>
                  <a:ea typeface="+mn-ea"/>
                  <a:cs typeface="+mn-cs"/>
                </a:defRPr>
              </a:lvl8pPr>
              <a:lvl9pPr marL="1828800" algn="l" defTabSz="228600" rtl="0" eaLnBrk="1" latinLnBrk="0" hangingPunct="1">
                <a:defRPr sz="900" kern="1200">
                  <a:solidFill>
                    <a:schemeClr val="lt1"/>
                  </a:solidFill>
                  <a:latin typeface="+mn-lt"/>
                  <a:ea typeface="+mn-ea"/>
                  <a:cs typeface="+mn-cs"/>
                </a:defRPr>
              </a:lvl9pPr>
            </a:lstStyle>
            <a:p>
              <a:pPr algn="ctr"/>
              <a:endParaRPr lang="nb-NO" sz="1400">
                <a:latin typeface="Arial" panose="020B0604020202020204" pitchFamily="34" charset="0"/>
                <a:cs typeface="Arial" panose="020B0604020202020204" pitchFamily="34" charset="0"/>
              </a:endParaRPr>
            </a:p>
          </p:txBody>
        </p:sp>
      </p:grpSp>
      <p:sp>
        <p:nvSpPr>
          <p:cNvPr id="12" name="TextBox 11"/>
          <p:cNvSpPr txBox="1"/>
          <p:nvPr/>
        </p:nvSpPr>
        <p:spPr>
          <a:xfrm>
            <a:off x="674145" y="1069367"/>
            <a:ext cx="2002103" cy="307777"/>
          </a:xfrm>
          <a:prstGeom prst="rect">
            <a:avLst/>
          </a:prstGeom>
          <a:noFill/>
        </p:spPr>
        <p:txBody>
          <a:bodyPr wrap="square" lIns="91440" tIns="45720" rIns="91440" bIns="45720" rtlCol="0" anchor="t">
            <a:spAutoFit/>
          </a:bodyPr>
          <a:lstStyle/>
          <a:p>
            <a:r>
              <a:rPr lang="nb-NO" sz="1400">
                <a:latin typeface="Arial"/>
                <a:cs typeface="Arial"/>
              </a:rPr>
              <a:t>Extreme </a:t>
            </a:r>
            <a:r>
              <a:rPr lang="nb-NO" sz="1400" err="1">
                <a:latin typeface="Arial"/>
                <a:cs typeface="Arial"/>
              </a:rPr>
              <a:t>conditions</a:t>
            </a:r>
            <a:endParaRPr lang="en-US" err="1"/>
          </a:p>
        </p:txBody>
      </p:sp>
      <p:sp>
        <p:nvSpPr>
          <p:cNvPr id="33" name="TextBox 32"/>
          <p:cNvSpPr txBox="1"/>
          <p:nvPr/>
        </p:nvSpPr>
        <p:spPr>
          <a:xfrm>
            <a:off x="131191" y="3178145"/>
            <a:ext cx="1560946" cy="307777"/>
          </a:xfrm>
          <a:prstGeom prst="rect">
            <a:avLst/>
          </a:prstGeom>
          <a:noFill/>
        </p:spPr>
        <p:txBody>
          <a:bodyPr wrap="square" lIns="91440" tIns="45720" rIns="91440" bIns="45720" rtlCol="0" anchor="t">
            <a:spAutoFit/>
          </a:bodyPr>
          <a:lstStyle/>
          <a:p>
            <a:r>
              <a:rPr lang="nb-NO" sz="1400">
                <a:latin typeface="Arial"/>
                <a:cs typeface="Arial"/>
              </a:rPr>
              <a:t>Signals in </a:t>
            </a:r>
            <a:r>
              <a:rPr lang="nb-NO" sz="1400" err="1">
                <a:latin typeface="Arial"/>
                <a:cs typeface="Arial"/>
              </a:rPr>
              <a:t>cells</a:t>
            </a:r>
            <a:endParaRPr lang="nb-NO" sz="1400" err="1">
              <a:latin typeface="Arial" panose="020B0604020202020204" pitchFamily="34" charset="0"/>
              <a:cs typeface="Arial" panose="020B0604020202020204" pitchFamily="34" charset="0"/>
            </a:endParaRPr>
          </a:p>
        </p:txBody>
      </p:sp>
      <p:sp>
        <p:nvSpPr>
          <p:cNvPr id="34" name="TextBox 33"/>
          <p:cNvSpPr txBox="1"/>
          <p:nvPr/>
        </p:nvSpPr>
        <p:spPr>
          <a:xfrm>
            <a:off x="2130589" y="1656931"/>
            <a:ext cx="1560946" cy="307777"/>
          </a:xfrm>
          <a:prstGeom prst="rect">
            <a:avLst/>
          </a:prstGeom>
          <a:noFill/>
        </p:spPr>
        <p:txBody>
          <a:bodyPr wrap="square" lIns="91440" tIns="45720" rIns="91440" bIns="45720" rtlCol="0" anchor="t">
            <a:spAutoFit/>
          </a:bodyPr>
          <a:lstStyle/>
          <a:p>
            <a:r>
              <a:rPr lang="nb-NO" sz="1400" err="1">
                <a:latin typeface="Arial"/>
                <a:cs typeface="Arial"/>
              </a:rPr>
              <a:t>Nanoscale</a:t>
            </a:r>
            <a:endParaRPr lang="nb-NO" sz="1400" err="1">
              <a:latin typeface="Arial" panose="020B0604020202020204" pitchFamily="34" charset="0"/>
              <a:cs typeface="Arial" panose="020B0604020202020204" pitchFamily="34" charset="0"/>
            </a:endParaRPr>
          </a:p>
        </p:txBody>
      </p:sp>
      <p:sp>
        <p:nvSpPr>
          <p:cNvPr id="35" name="TextBox 34"/>
          <p:cNvSpPr txBox="1"/>
          <p:nvPr/>
        </p:nvSpPr>
        <p:spPr>
          <a:xfrm>
            <a:off x="383945" y="5539580"/>
            <a:ext cx="1956240" cy="523220"/>
          </a:xfrm>
          <a:prstGeom prst="rect">
            <a:avLst/>
          </a:prstGeom>
          <a:noFill/>
        </p:spPr>
        <p:txBody>
          <a:bodyPr wrap="square" lIns="91440" tIns="45720" rIns="91440" bIns="45720" rtlCol="0" anchor="t">
            <a:spAutoFit/>
          </a:bodyPr>
          <a:lstStyle/>
          <a:p>
            <a:r>
              <a:rPr lang="nb-NO" sz="1400">
                <a:latin typeface="Arial"/>
                <a:cs typeface="Arial"/>
              </a:rPr>
              <a:t>Model </a:t>
            </a:r>
            <a:r>
              <a:rPr lang="nb-NO" sz="1400" err="1">
                <a:latin typeface="Arial"/>
                <a:cs typeface="Arial"/>
              </a:rPr>
              <a:t>weather</a:t>
            </a:r>
            <a:r>
              <a:rPr lang="nb-NO" sz="1400">
                <a:latin typeface="Arial"/>
                <a:cs typeface="Arial"/>
              </a:rPr>
              <a:t>, </a:t>
            </a:r>
            <a:r>
              <a:rPr lang="nb-NO" sz="1400" err="1">
                <a:latin typeface="Arial"/>
                <a:cs typeface="Arial"/>
              </a:rPr>
              <a:t>climate</a:t>
            </a:r>
            <a:endParaRPr lang="en-US" err="1"/>
          </a:p>
        </p:txBody>
      </p:sp>
      <p:sp>
        <p:nvSpPr>
          <p:cNvPr id="36" name="TextBox 35"/>
          <p:cNvSpPr txBox="1"/>
          <p:nvPr/>
        </p:nvSpPr>
        <p:spPr>
          <a:xfrm>
            <a:off x="2760403" y="6242520"/>
            <a:ext cx="1560946" cy="307777"/>
          </a:xfrm>
          <a:prstGeom prst="rect">
            <a:avLst/>
          </a:prstGeom>
          <a:noFill/>
        </p:spPr>
        <p:txBody>
          <a:bodyPr wrap="square" lIns="91440" tIns="45720" rIns="91440" bIns="45720" rtlCol="0" anchor="t">
            <a:spAutoFit/>
          </a:bodyPr>
          <a:lstStyle/>
          <a:p>
            <a:r>
              <a:rPr lang="nb-NO" sz="1400">
                <a:latin typeface="Arial"/>
                <a:cs typeface="Arial"/>
              </a:rPr>
              <a:t>Better </a:t>
            </a:r>
            <a:r>
              <a:rPr lang="nb-NO" sz="1400" err="1">
                <a:latin typeface="Arial"/>
                <a:cs typeface="Arial"/>
              </a:rPr>
              <a:t>logistics</a:t>
            </a:r>
            <a:endParaRPr lang="en-US" err="1"/>
          </a:p>
        </p:txBody>
      </p:sp>
      <p:sp>
        <p:nvSpPr>
          <p:cNvPr id="38" name="TextBox 37"/>
          <p:cNvSpPr txBox="1"/>
          <p:nvPr/>
        </p:nvSpPr>
        <p:spPr>
          <a:xfrm>
            <a:off x="8519663" y="6009214"/>
            <a:ext cx="2996135" cy="523220"/>
          </a:xfrm>
          <a:prstGeom prst="rect">
            <a:avLst/>
          </a:prstGeom>
          <a:noFill/>
        </p:spPr>
        <p:txBody>
          <a:bodyPr wrap="square" lIns="91440" tIns="45720" rIns="91440" bIns="45720" rtlCol="0" anchor="t">
            <a:spAutoFit/>
          </a:bodyPr>
          <a:lstStyle/>
          <a:p>
            <a:r>
              <a:rPr lang="nb-NO" sz="1400" err="1">
                <a:latin typeface="Arial"/>
                <a:cs typeface="Arial"/>
              </a:rPr>
              <a:t>Find</a:t>
            </a:r>
            <a:r>
              <a:rPr lang="nb-NO" sz="1400">
                <a:latin typeface="Arial"/>
                <a:cs typeface="Arial"/>
              </a:rPr>
              <a:t> </a:t>
            </a:r>
            <a:r>
              <a:rPr lang="nb-NO" sz="1400" err="1">
                <a:latin typeface="Arial"/>
                <a:cs typeface="Arial"/>
              </a:rPr>
              <a:t>new</a:t>
            </a:r>
            <a:r>
              <a:rPr lang="nb-NO" sz="1400">
                <a:latin typeface="Arial"/>
                <a:cs typeface="Arial"/>
              </a:rPr>
              <a:t> </a:t>
            </a:r>
            <a:r>
              <a:rPr lang="nb-NO" sz="1400" err="1">
                <a:latin typeface="Arial"/>
                <a:cs typeface="Arial"/>
              </a:rPr>
              <a:t>drugs</a:t>
            </a:r>
            <a:r>
              <a:rPr lang="nb-NO" sz="1400">
                <a:latin typeface="Arial"/>
                <a:cs typeface="Arial"/>
              </a:rPr>
              <a:t> and materials for green </a:t>
            </a:r>
            <a:r>
              <a:rPr lang="nb-NO" sz="1400" err="1">
                <a:latin typeface="Arial"/>
                <a:cs typeface="Arial"/>
              </a:rPr>
              <a:t>transition</a:t>
            </a:r>
            <a:endParaRPr lang="nb-NO" sz="1400" err="1">
              <a:cs typeface="Arial"/>
            </a:endParaRPr>
          </a:p>
        </p:txBody>
      </p:sp>
      <p:sp>
        <p:nvSpPr>
          <p:cNvPr id="39" name="TextBox 38"/>
          <p:cNvSpPr txBox="1"/>
          <p:nvPr/>
        </p:nvSpPr>
        <p:spPr>
          <a:xfrm>
            <a:off x="8187303" y="2161694"/>
            <a:ext cx="1560946" cy="307777"/>
          </a:xfrm>
          <a:prstGeom prst="rect">
            <a:avLst/>
          </a:prstGeom>
          <a:noFill/>
        </p:spPr>
        <p:txBody>
          <a:bodyPr wrap="square" lIns="91440" tIns="45720" rIns="91440" bIns="45720" rtlCol="0" anchor="t">
            <a:spAutoFit/>
          </a:bodyPr>
          <a:lstStyle/>
          <a:p>
            <a:r>
              <a:rPr lang="nb-NO" sz="1400">
                <a:latin typeface="Arial"/>
                <a:cs typeface="Arial"/>
              </a:rPr>
              <a:t>Quantum </a:t>
            </a:r>
            <a:r>
              <a:rPr lang="nb-NO" sz="1400" err="1">
                <a:latin typeface="Arial"/>
                <a:cs typeface="Arial"/>
              </a:rPr>
              <a:t>internet</a:t>
            </a:r>
            <a:endParaRPr lang="en-US" err="1"/>
          </a:p>
        </p:txBody>
      </p:sp>
      <p:sp>
        <p:nvSpPr>
          <p:cNvPr id="40" name="TextBox 39"/>
          <p:cNvSpPr txBox="1"/>
          <p:nvPr/>
        </p:nvSpPr>
        <p:spPr>
          <a:xfrm>
            <a:off x="9938240" y="2071396"/>
            <a:ext cx="2072288" cy="307777"/>
          </a:xfrm>
          <a:prstGeom prst="rect">
            <a:avLst/>
          </a:prstGeom>
          <a:noFill/>
        </p:spPr>
        <p:txBody>
          <a:bodyPr wrap="square" lIns="91440" tIns="45720" rIns="91440" bIns="45720" rtlCol="0" anchor="t">
            <a:spAutoFit/>
          </a:bodyPr>
          <a:lstStyle/>
          <a:p>
            <a:r>
              <a:rPr lang="nb-NO" sz="1400">
                <a:latin typeface="Arial"/>
                <a:cs typeface="Arial"/>
              </a:rPr>
              <a:t>Quantum </a:t>
            </a:r>
            <a:r>
              <a:rPr lang="nb-NO" sz="1400" err="1">
                <a:latin typeface="Arial"/>
                <a:cs typeface="Arial"/>
              </a:rPr>
              <a:t>cryptography</a:t>
            </a:r>
            <a:endParaRPr lang="en-US" err="1"/>
          </a:p>
        </p:txBody>
      </p:sp>
      <p:sp>
        <p:nvSpPr>
          <p:cNvPr id="41" name="TextBox 40"/>
          <p:cNvSpPr txBox="1"/>
          <p:nvPr/>
        </p:nvSpPr>
        <p:spPr>
          <a:xfrm>
            <a:off x="8860526" y="3671206"/>
            <a:ext cx="2809107" cy="523220"/>
          </a:xfrm>
          <a:prstGeom prst="rect">
            <a:avLst/>
          </a:prstGeom>
          <a:noFill/>
        </p:spPr>
        <p:txBody>
          <a:bodyPr wrap="square" lIns="91440" tIns="45720" rIns="91440" bIns="45720" rtlCol="0" anchor="t">
            <a:spAutoFit/>
          </a:bodyPr>
          <a:lstStyle/>
          <a:p>
            <a:r>
              <a:rPr lang="nb-NO" sz="1400" err="1">
                <a:latin typeface="Arial"/>
                <a:cs typeface="Arial"/>
              </a:rPr>
              <a:t>Secure</a:t>
            </a:r>
            <a:r>
              <a:rPr lang="nb-NO" sz="1400">
                <a:latin typeface="Arial"/>
                <a:cs typeface="Arial"/>
              </a:rPr>
              <a:t> </a:t>
            </a:r>
            <a:r>
              <a:rPr lang="nb-NO" sz="1400" err="1">
                <a:latin typeface="Arial"/>
                <a:cs typeface="Arial"/>
              </a:rPr>
              <a:t>communication</a:t>
            </a:r>
            <a:r>
              <a:rPr lang="nb-NO" sz="1400">
                <a:latin typeface="Arial"/>
                <a:cs typeface="Arial"/>
              </a:rPr>
              <a:t> </a:t>
            </a:r>
            <a:r>
              <a:rPr lang="nb-NO" sz="1400" err="1">
                <a:latin typeface="Arial"/>
                <a:cs typeface="Arial"/>
              </a:rPr>
              <a:t>based</a:t>
            </a:r>
            <a:r>
              <a:rPr lang="nb-NO" sz="1400">
                <a:latin typeface="Arial"/>
                <a:cs typeface="Arial"/>
              </a:rPr>
              <a:t> </a:t>
            </a:r>
            <a:r>
              <a:rPr lang="nb-NO" sz="1400" err="1">
                <a:latin typeface="Arial"/>
                <a:cs typeface="Arial"/>
              </a:rPr>
              <a:t>on</a:t>
            </a:r>
            <a:r>
              <a:rPr lang="nb-NO" sz="1400">
                <a:latin typeface="Arial"/>
                <a:cs typeface="Arial"/>
              </a:rPr>
              <a:t> </a:t>
            </a:r>
            <a:r>
              <a:rPr lang="nb-NO" sz="1400" err="1">
                <a:latin typeface="Arial"/>
                <a:cs typeface="Arial"/>
              </a:rPr>
              <a:t>laws</a:t>
            </a:r>
            <a:r>
              <a:rPr lang="nb-NO" sz="1400">
                <a:latin typeface="Arial"/>
                <a:cs typeface="Arial"/>
              </a:rPr>
              <a:t> </a:t>
            </a:r>
            <a:r>
              <a:rPr lang="nb-NO" sz="1400" err="1">
                <a:latin typeface="Arial"/>
                <a:cs typeface="Arial"/>
              </a:rPr>
              <a:t>of</a:t>
            </a:r>
            <a:r>
              <a:rPr lang="nb-NO" sz="1400">
                <a:latin typeface="Arial"/>
                <a:cs typeface="Arial"/>
              </a:rPr>
              <a:t> </a:t>
            </a:r>
            <a:r>
              <a:rPr lang="nb-NO" sz="1400" err="1">
                <a:latin typeface="Arial"/>
                <a:cs typeface="Arial"/>
              </a:rPr>
              <a:t>quantum</a:t>
            </a:r>
            <a:r>
              <a:rPr lang="nb-NO" sz="1400">
                <a:latin typeface="Arial"/>
                <a:cs typeface="Arial"/>
              </a:rPr>
              <a:t> </a:t>
            </a:r>
            <a:r>
              <a:rPr lang="nb-NO" sz="1400" err="1">
                <a:latin typeface="Arial"/>
                <a:cs typeface="Arial"/>
              </a:rPr>
              <a:t>physics</a:t>
            </a:r>
            <a:endParaRPr lang="en-US" err="1"/>
          </a:p>
        </p:txBody>
      </p:sp>
      <p:pic>
        <p:nvPicPr>
          <p:cNvPr id="2" name="Picture 10" descr="Offshore Wind - Kongsberg Maritime">
            <a:extLst>
              <a:ext uri="{FF2B5EF4-FFF2-40B4-BE49-F238E27FC236}">
                <a16:creationId xmlns:a16="http://schemas.microsoft.com/office/drawing/2014/main" id="{8A3B4E64-B22A-4B9E-8AA2-54AB577034A1}"/>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798315" y="1450691"/>
            <a:ext cx="1324255" cy="10982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3">
            <a:extLst>
              <a:ext uri="{FF2B5EF4-FFF2-40B4-BE49-F238E27FC236}">
                <a16:creationId xmlns:a16="http://schemas.microsoft.com/office/drawing/2014/main" id="{17001074-2B27-893F-63BA-52660EB8B997}"/>
              </a:ext>
            </a:extLst>
          </p:cNvPr>
          <p:cNvSpPr txBox="1"/>
          <p:nvPr/>
        </p:nvSpPr>
        <p:spPr>
          <a:xfrm>
            <a:off x="473857" y="2666938"/>
            <a:ext cx="2214965" cy="307777"/>
          </a:xfrm>
          <a:prstGeom prst="rect">
            <a:avLst/>
          </a:prstGeom>
          <a:noFill/>
        </p:spPr>
        <p:txBody>
          <a:bodyPr wrap="square" lIns="91440" tIns="45720" rIns="91440" bIns="45720" rtlCol="0" anchor="t">
            <a:spAutoFit/>
          </a:bodyPr>
          <a:lstStyle/>
          <a:p>
            <a:r>
              <a:rPr lang="nb-NO" sz="1400">
                <a:cs typeface="Arial"/>
              </a:rPr>
              <a:t>Better </a:t>
            </a:r>
            <a:r>
              <a:rPr lang="nb-NO" sz="1400" err="1">
                <a:cs typeface="Arial"/>
              </a:rPr>
              <a:t>control</a:t>
            </a:r>
            <a:r>
              <a:rPr lang="nb-NO" sz="1400">
                <a:cs typeface="Arial"/>
              </a:rPr>
              <a:t> systems</a:t>
            </a:r>
          </a:p>
        </p:txBody>
      </p:sp>
      <p:pic>
        <p:nvPicPr>
          <p:cNvPr id="5" name="Picture 2" descr="Grid Optimization Solution Market">
            <a:extLst>
              <a:ext uri="{FF2B5EF4-FFF2-40B4-BE49-F238E27FC236}">
                <a16:creationId xmlns:a16="http://schemas.microsoft.com/office/drawing/2014/main" id="{90FACEDF-1407-30DF-8E83-3724B9495537}"/>
              </a:ext>
            </a:extLst>
          </p:cNvPr>
          <p:cNvPicPr>
            <a:picLocks noChangeAspect="1" noChangeArrowheads="1"/>
          </p:cNvPicPr>
          <p:nvPr/>
        </p:nvPicPr>
        <p:blipFill>
          <a:blip r:embed="rId17" cstate="hqprint">
            <a:extLst>
              <a:ext uri="{28A0092B-C50C-407E-A947-70E740481C1C}">
                <a14:useLocalDpi xmlns:a14="http://schemas.microsoft.com/office/drawing/2010/main" val="0"/>
              </a:ext>
            </a:extLst>
          </a:blip>
          <a:srcRect/>
          <a:stretch>
            <a:fillRect/>
          </a:stretch>
        </p:blipFill>
        <p:spPr bwMode="auto">
          <a:xfrm>
            <a:off x="4811081" y="5399077"/>
            <a:ext cx="1905224" cy="108553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1">
            <a:extLst>
              <a:ext uri="{FF2B5EF4-FFF2-40B4-BE49-F238E27FC236}">
                <a16:creationId xmlns:a16="http://schemas.microsoft.com/office/drawing/2014/main" id="{4FE1DD3D-D2F6-13D9-BA87-606D6E3DC024}"/>
              </a:ext>
            </a:extLst>
          </p:cNvPr>
          <p:cNvSpPr txBox="1"/>
          <p:nvPr/>
        </p:nvSpPr>
        <p:spPr>
          <a:xfrm>
            <a:off x="7623698" y="4668246"/>
            <a:ext cx="2473655" cy="307777"/>
          </a:xfrm>
          <a:prstGeom prst="rect">
            <a:avLst/>
          </a:prstGeom>
          <a:noFill/>
        </p:spPr>
        <p:txBody>
          <a:bodyPr wrap="square" lIns="91440" tIns="45720" rIns="91440" bIns="45720" rtlCol="0" anchor="t">
            <a:spAutoFit/>
          </a:bodyPr>
          <a:lstStyle/>
          <a:p>
            <a:r>
              <a:rPr lang="nb-NO" sz="1400"/>
              <a:t>Energy </a:t>
            </a:r>
            <a:r>
              <a:rPr lang="nb-NO" sz="1400" err="1"/>
              <a:t>efficient</a:t>
            </a:r>
            <a:r>
              <a:rPr lang="nb-NO" sz="1400"/>
              <a:t> </a:t>
            </a:r>
            <a:r>
              <a:rPr lang="nb-NO" sz="1400" err="1"/>
              <a:t>computation</a:t>
            </a:r>
            <a:endParaRPr lang="en-US" err="1"/>
          </a:p>
        </p:txBody>
      </p:sp>
      <p:pic>
        <p:nvPicPr>
          <p:cNvPr id="15" name="Picture 8">
            <a:extLst>
              <a:ext uri="{FF2B5EF4-FFF2-40B4-BE49-F238E27FC236}">
                <a16:creationId xmlns:a16="http://schemas.microsoft.com/office/drawing/2014/main" id="{5952F189-17FD-AC5C-480F-275CC823A3AD}"/>
              </a:ext>
            </a:extLst>
          </p:cNvPr>
          <p:cNvPicPr>
            <a:picLocks noChangeAspect="1" noChangeArrowheads="1"/>
          </p:cNvPicPr>
          <p:nvPr/>
        </p:nvPicPr>
        <p:blipFill>
          <a:blip r:embed="rId18"/>
          <a:srcRect/>
          <a:stretch/>
        </p:blipFill>
        <p:spPr bwMode="auto">
          <a:xfrm>
            <a:off x="8649642" y="5101842"/>
            <a:ext cx="1292616" cy="86241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4">
            <a:extLst>
              <a:ext uri="{FF2B5EF4-FFF2-40B4-BE49-F238E27FC236}">
                <a16:creationId xmlns:a16="http://schemas.microsoft.com/office/drawing/2014/main" id="{C2C99CDA-72D1-848E-316A-DAADBACA11CF}"/>
              </a:ext>
            </a:extLst>
          </p:cNvPr>
          <p:cNvSpPr txBox="1"/>
          <p:nvPr/>
        </p:nvSpPr>
        <p:spPr>
          <a:xfrm>
            <a:off x="4168622" y="6532434"/>
            <a:ext cx="3589200" cy="307777"/>
          </a:xfrm>
          <a:prstGeom prst="rect">
            <a:avLst/>
          </a:prstGeom>
          <a:noFill/>
        </p:spPr>
        <p:txBody>
          <a:bodyPr wrap="square" lIns="91440" tIns="45720" rIns="91440" bIns="45720" rtlCol="0" anchor="t">
            <a:spAutoFit/>
          </a:bodyPr>
          <a:lstStyle/>
          <a:p>
            <a:pPr lvl="1"/>
            <a:r>
              <a:rPr lang="nb-NO" sz="1400" err="1"/>
              <a:t>Optimized</a:t>
            </a:r>
            <a:r>
              <a:rPr lang="nb-NO" sz="1400"/>
              <a:t> </a:t>
            </a:r>
            <a:r>
              <a:rPr lang="nb-NO" sz="1400" err="1"/>
              <a:t>energy</a:t>
            </a:r>
            <a:r>
              <a:rPr lang="nb-NO" sz="1400"/>
              <a:t> </a:t>
            </a:r>
            <a:r>
              <a:rPr lang="nb-NO" sz="1400" err="1"/>
              <a:t>consumption</a:t>
            </a:r>
            <a:endParaRPr lang="en-US" err="1"/>
          </a:p>
        </p:txBody>
      </p:sp>
      <p:sp>
        <p:nvSpPr>
          <p:cNvPr id="81" name="TextBox 80">
            <a:extLst>
              <a:ext uri="{FF2B5EF4-FFF2-40B4-BE49-F238E27FC236}">
                <a16:creationId xmlns:a16="http://schemas.microsoft.com/office/drawing/2014/main" id="{4C9A59B1-419E-A3BB-A8C1-1ABA8A232CFD}"/>
              </a:ext>
            </a:extLst>
          </p:cNvPr>
          <p:cNvSpPr txBox="1"/>
          <p:nvPr/>
        </p:nvSpPr>
        <p:spPr>
          <a:xfrm>
            <a:off x="2341302" y="4459841"/>
            <a:ext cx="2172551" cy="307777"/>
          </a:xfrm>
          <a:prstGeom prst="rect">
            <a:avLst/>
          </a:prstGeom>
          <a:noFill/>
        </p:spPr>
        <p:txBody>
          <a:bodyPr wrap="square" lIns="91440" tIns="45720" rIns="91440" bIns="45720" rtlCol="0" anchor="t">
            <a:spAutoFit/>
          </a:bodyPr>
          <a:lstStyle/>
          <a:p>
            <a:r>
              <a:rPr lang="nb-NO" sz="1400">
                <a:latin typeface="Arial"/>
                <a:cs typeface="Arial"/>
              </a:rPr>
              <a:t>Model </a:t>
            </a:r>
            <a:r>
              <a:rPr lang="nb-NO" sz="1400" err="1">
                <a:latin typeface="Arial"/>
                <a:cs typeface="Arial"/>
              </a:rPr>
              <a:t>finance</a:t>
            </a:r>
            <a:r>
              <a:rPr lang="nb-NO" sz="1400">
                <a:latin typeface="Arial"/>
                <a:cs typeface="Arial"/>
              </a:rPr>
              <a:t> </a:t>
            </a:r>
            <a:r>
              <a:rPr lang="nb-NO" sz="1400" err="1">
                <a:latin typeface="Arial"/>
                <a:cs typeface="Arial"/>
              </a:rPr>
              <a:t>market</a:t>
            </a:r>
            <a:endParaRPr lang="en-US" err="1"/>
          </a:p>
        </p:txBody>
      </p:sp>
    </p:spTree>
    <p:extLst>
      <p:ext uri="{BB962C8B-B14F-4D97-AF65-F5344CB8AC3E}">
        <p14:creationId xmlns:p14="http://schemas.microsoft.com/office/powerpoint/2010/main" val="75056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3" grpId="0"/>
      <p:bldP spid="34" grpId="0"/>
      <p:bldP spid="35" grpId="0"/>
      <p:bldP spid="36" grpId="0"/>
      <p:bldP spid="38" grpId="0"/>
      <p:bldP spid="39" grpId="0"/>
      <p:bldP spid="40" grpId="0"/>
      <p:bldP spid="41" grpId="0"/>
      <p:bldP spid="4" grpId="0"/>
      <p:bldP spid="14" grpId="0"/>
      <p:bldP spid="17" grpId="0"/>
      <p:bldP spid="81"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FB6666"/>
      </a:accent1>
      <a:accent2>
        <a:srgbClr val="FFFEA7"/>
      </a:accent2>
      <a:accent3>
        <a:srgbClr val="86A4F7"/>
      </a:accent3>
      <a:accent4>
        <a:srgbClr val="E6ECFF"/>
      </a:accent4>
      <a:accent5>
        <a:srgbClr val="FEA11B"/>
      </a:accent5>
      <a:accent6>
        <a:srgbClr val="3E31D6"/>
      </a:accent6>
      <a:hlink>
        <a:srgbClr val="0563C1"/>
      </a:hlink>
      <a:folHlink>
        <a:srgbClr val="954F72"/>
      </a:folHlink>
    </a:clrScheme>
    <a:fontScheme name="Custom 17">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iO_PPT_Senter_ENG.potx" id="{D10E9272-F246-484A-AD78-439172731BCF}" vid="{B5EA6B57-0E87-4727-A5A8-4215F7908C8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 dockstate="right" visibility="0" width="350"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3F7AED97-5663-42CA-9FA5-1452A4A9BFE8}">
  <we:reference id="f7da559f-5105-4956-bf32-5c706edeb727" version="2.0.1.0" store="EXCatalog" storeType="EXCatalog"/>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05EE1393-2038-4277-AC52-CE89A8AA9A88}">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3A0108F0405CBB4CAF0A4935735FBDAF" ma:contentTypeVersion="2" ma:contentTypeDescription="Opprett et nytt dokument." ma:contentTypeScope="" ma:versionID="40820e0ad83be9a9961789050f7f0561">
  <xsd:schema xmlns:xsd="http://www.w3.org/2001/XMLSchema" xmlns:xs="http://www.w3.org/2001/XMLSchema" xmlns:p="http://schemas.microsoft.com/office/2006/metadata/properties" xmlns:ns2="e5e35b8c-bb2a-40e7-acd7-beed1d1f14b8" xmlns:ns3="45a9c032-1c21-4297-bc4a-1b0e359a6c15" targetNamespace="http://schemas.microsoft.com/office/2006/metadata/properties" ma:root="true" ma:fieldsID="0d622c3afd3d445bea522ad461dd9299" ns2:_="" ns3:_="">
    <xsd:import namespace="e5e35b8c-bb2a-40e7-acd7-beed1d1f14b8"/>
    <xsd:import namespace="45a9c032-1c21-4297-bc4a-1b0e359a6c15"/>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5e35b8c-bb2a-40e7-acd7-beed1d1f14b8" elementFormDefault="qualified">
    <xsd:import namespace="http://schemas.microsoft.com/office/2006/documentManagement/types"/>
    <xsd:import namespace="http://schemas.microsoft.com/office/infopath/2007/PartnerControls"/>
    <xsd:element name="_dlc_DocId" ma:index="8" nillable="true" ma:displayName="Dokument-ID-verdi" ma:description="Verdien for dokument-IDen som er tilordnet elementet." ma:internalName="_dlc_DocId" ma:readOnly="true">
      <xsd:simpleType>
        <xsd:restriction base="dms:Text"/>
      </xsd:simpleType>
    </xsd:element>
    <xsd:element name="_dlc_DocIdUrl" ma:index="9" nillable="true" ma:displayName="Dokument-ID" ma:description="Fast kobling til dokumente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45a9c032-1c21-4297-bc4a-1b0e359a6c1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holdstype"/>
        <xsd:element ref="dc:title" minOccurs="0" maxOccurs="1" ma:index="4" ma:displayName="Tit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dlc_DocId xmlns="e5e35b8c-bb2a-40e7-acd7-beed1d1f14b8">JAJEJYK5CVUX-448798232-30</_dlc_DocId>
    <_dlc_DocIdUrl xmlns="e5e35b8c-bb2a-40e7-acd7-beed1d1f14b8">
      <Url>https://uio.sharepoint.com/sites/GrafiskUttrykk/_layouts/15/DocIdRedir.aspx?ID=JAJEJYK5CVUX-448798232-30</Url>
      <Description>JAJEJYK5CVUX-448798232-30</Description>
    </_dlc_DocIdUrl>
  </documentManagement>
</p:properties>
</file>

<file path=customXml/itemProps1.xml><?xml version="1.0" encoding="utf-8"?>
<ds:datastoreItem xmlns:ds="http://schemas.openxmlformats.org/officeDocument/2006/customXml" ds:itemID="{BE815FED-A1E5-4F74-AF39-1F63578B20A6}">
  <ds:schemaRefs>
    <ds:schemaRef ds:uri="http://schemas.microsoft.com/sharepoint/events"/>
  </ds:schemaRefs>
</ds:datastoreItem>
</file>

<file path=customXml/itemProps2.xml><?xml version="1.0" encoding="utf-8"?>
<ds:datastoreItem xmlns:ds="http://schemas.openxmlformats.org/officeDocument/2006/customXml" ds:itemID="{684213E5-2D10-47A0-9EC6-16DB2B77A2C3}">
  <ds:schemaRefs>
    <ds:schemaRef ds:uri="http://schemas.microsoft.com/sharepoint/v3/contenttype/forms"/>
  </ds:schemaRefs>
</ds:datastoreItem>
</file>

<file path=customXml/itemProps3.xml><?xml version="1.0" encoding="utf-8"?>
<ds:datastoreItem xmlns:ds="http://schemas.openxmlformats.org/officeDocument/2006/customXml" ds:itemID="{2A8A5B7E-6B77-4B6E-A52E-DFE279B78881}">
  <ds:schemaRefs>
    <ds:schemaRef ds:uri="45a9c032-1c21-4297-bc4a-1b0e359a6c15"/>
    <ds:schemaRef ds:uri="e5e35b8c-bb2a-40e7-acd7-beed1d1f14b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89B9CF10-6C6A-444C-B05E-E78C1785A52C}">
  <ds:schemaRefs>
    <ds:schemaRef ds:uri="45a9c032-1c21-4297-bc4a-1b0e359a6c15"/>
    <ds:schemaRef ds:uri="e5e35b8c-bb2a-40e7-acd7-beed1d1f14b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UiO English (Senter)</Template>
  <Application>Microsoft Office PowerPoint</Application>
  <PresentationFormat>Widescreen</PresentationFormat>
  <Slides>31</Slides>
  <Notes>25</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Where are we going?     Quantum technology for future applications</vt:lpstr>
      <vt:lpstr>PowerPoint Presentation</vt:lpstr>
      <vt:lpstr>PowerPoint Presentation</vt:lpstr>
      <vt:lpstr>From classical to quantum physics</vt:lpstr>
      <vt:lpstr>The 1st quantum revolution: Quantum physics experiments</vt:lpstr>
      <vt:lpstr>Quantum revolution 1.5: Macroscopic quantum properties</vt:lpstr>
      <vt:lpstr>PowerPoint Presentation</vt:lpstr>
      <vt:lpstr>PowerPoint Presentation</vt:lpstr>
      <vt:lpstr>Quantum technology promises new opportunities</vt:lpstr>
      <vt:lpstr>PowerPoint Presentation</vt:lpstr>
      <vt:lpstr>Quantum bits: the building block of quantum technology </vt:lpstr>
      <vt:lpstr>Choice of material platform depends on application</vt:lpstr>
      <vt:lpstr>1. Gate model for quantum computing </vt:lpstr>
      <vt:lpstr>Quantum gate operations </vt:lpstr>
      <vt:lpstr>One-qubit quantum gates </vt:lpstr>
      <vt:lpstr>Satus for quantum computing</vt:lpstr>
      <vt:lpstr>2. Sensors are the foundation of the digital and green shifts</vt:lpstr>
      <vt:lpstr>Need for quantum sensors</vt:lpstr>
      <vt:lpstr>What is quantum sensing ?</vt:lpstr>
      <vt:lpstr>Early examples of quantum sensors</vt:lpstr>
      <vt:lpstr>3. Quantum communication </vt:lpstr>
      <vt:lpstr>Transmitting information  Flying qubits </vt:lpstr>
      <vt:lpstr>Why quantum communication?  Security in the quantum age </vt:lpstr>
      <vt:lpstr>Security through quantum mechanics   Quantum key distribution (QKD) </vt:lpstr>
      <vt:lpstr>PowerPoint Presentation</vt:lpstr>
      <vt:lpstr>Quantum technology is a major theme in research and technology development </vt:lpstr>
      <vt:lpstr>PowerPoint Presentation</vt:lpstr>
      <vt:lpstr>PowerPoint Presentation</vt:lpstr>
      <vt:lpstr>PowerPoint Presentation</vt:lpstr>
      <vt:lpstr>PowerPoint Presentation</vt:lpstr>
      <vt:lpstr>PowerPoint Presentation</vt:lpstr>
    </vt:vector>
  </TitlesOfParts>
  <Company>Universitetet i Oslo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Erlend Lemva Ousdal</dc:creator>
  <cp:revision>2</cp:revision>
  <dcterms:created xsi:type="dcterms:W3CDTF">2023-08-24T08:37:50Z</dcterms:created>
  <dcterms:modified xsi:type="dcterms:W3CDTF">2024-04-10T07:10:38Z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0x0101003A0108F0405CBB4CAF0A4935735FBDAF</vt:lpwstr>
  </property>
  <property fmtid="{D5CDD505-2E9C-101B-9397-08002B2CF9AE}" pid="3" name="MediaServiceImageTags">
    <vt:lpwstr/>
  </property>
  <property fmtid="{D5CDD505-2E9C-101B-9397-08002B2CF9AE}" pid="4" name="_dlc_DocIdItemGuid">
    <vt:lpwstr>a14026d3-38fe-4260-9f50-062716b53ace</vt:lpwstr>
  </property>
</Properties>
</file>